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2" r:id="rId5"/>
    <p:sldId id="259" r:id="rId6"/>
    <p:sldId id="260" r:id="rId7"/>
    <p:sldId id="261" r:id="rId8"/>
    <p:sldId id="273" r:id="rId9"/>
    <p:sldId id="262" r:id="rId10"/>
    <p:sldId id="263" r:id="rId11"/>
    <p:sldId id="264" r:id="rId12"/>
    <p:sldId id="265" r:id="rId13"/>
    <p:sldId id="271" r:id="rId14"/>
    <p:sldId id="274" r:id="rId15"/>
    <p:sldId id="266"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varScale="1">
        <p:scale>
          <a:sx n="71" d="100"/>
          <a:sy n="71" d="100"/>
        </p:scale>
        <p:origin x="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9C099C-1B84-49C2-A0D0-DA08D42D51E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205342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9C099C-1B84-49C2-A0D0-DA08D42D51E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3884362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9C099C-1B84-49C2-A0D0-DA08D42D51E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235082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9C099C-1B84-49C2-A0D0-DA08D42D51E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2954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E9C099C-1B84-49C2-A0D0-DA08D42D51E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155643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9C099C-1B84-49C2-A0D0-DA08D42D51E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924010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9C099C-1B84-49C2-A0D0-DA08D42D51E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442005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E9C099C-1B84-49C2-A0D0-DA08D42D51E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84506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9C099C-1B84-49C2-A0D0-DA08D42D51E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78874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9C099C-1B84-49C2-A0D0-DA08D42D51E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2077178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9C099C-1B84-49C2-A0D0-DA08D42D51E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643DB-3975-4CA4-8375-0088A29B8443}" type="slidenum">
              <a:rPr lang="en-US" smtClean="0"/>
              <a:t>‹#›</a:t>
            </a:fld>
            <a:endParaRPr lang="en-US"/>
          </a:p>
        </p:txBody>
      </p:sp>
    </p:spTree>
    <p:extLst>
      <p:ext uri="{BB962C8B-B14F-4D97-AF65-F5344CB8AC3E}">
        <p14:creationId xmlns:p14="http://schemas.microsoft.com/office/powerpoint/2010/main" val="1461835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9C099C-1B84-49C2-A0D0-DA08D42D51E2}" type="datetimeFigureOut">
              <a:rPr lang="en-US" smtClean="0"/>
              <a:t>5/18/2023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1643DB-3975-4CA4-8375-0088A29B8443}" type="slidenum">
              <a:rPr lang="en-US" smtClean="0"/>
              <a:t>‹#›</a:t>
            </a:fld>
            <a:endParaRPr lang="en-US"/>
          </a:p>
        </p:txBody>
      </p:sp>
    </p:spTree>
    <p:extLst>
      <p:ext uri="{BB962C8B-B14F-4D97-AF65-F5344CB8AC3E}">
        <p14:creationId xmlns:p14="http://schemas.microsoft.com/office/powerpoint/2010/main" val="25737272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Franklin Gothic Heavy" panose="020B0903020102020204" pitchFamily="34" charset="0"/>
              </a:rPr>
              <a:t>Hedy</a:t>
            </a:r>
            <a:r>
              <a:rPr lang="en-US" dirty="0" smtClean="0">
                <a:latin typeface="Franklin Gothic Heavy" panose="020B0903020102020204" pitchFamily="34" charset="0"/>
              </a:rPr>
              <a:t> </a:t>
            </a:r>
            <a:r>
              <a:rPr lang="en-US" dirty="0" err="1" smtClean="0">
                <a:latin typeface="Franklin Gothic Heavy" panose="020B0903020102020204" pitchFamily="34" charset="0"/>
              </a:rPr>
              <a:t>Lamarr</a:t>
            </a:r>
            <a:endParaRPr lang="en-US" dirty="0">
              <a:latin typeface="Franklin Gothic Heavy" panose="020B0903020102020204" pitchFamily="34" charset="0"/>
            </a:endParaRPr>
          </a:p>
        </p:txBody>
      </p:sp>
      <p:sp>
        <p:nvSpPr>
          <p:cNvPr id="3" name="Subtitle 2"/>
          <p:cNvSpPr>
            <a:spLocks noGrp="1"/>
          </p:cNvSpPr>
          <p:nvPr>
            <p:ph type="subTitle" idx="1"/>
          </p:nvPr>
        </p:nvSpPr>
        <p:spPr/>
        <p:txBody>
          <a:bodyPr>
            <a:normAutofit/>
          </a:bodyPr>
          <a:lstStyle/>
          <a:p>
            <a:r>
              <a:rPr lang="en-US" sz="1800" dirty="0" smtClean="0">
                <a:latin typeface="Brush Script Std" panose="03060802040607070404" pitchFamily="66" charset="0"/>
              </a:rPr>
              <a:t>                                                              </a:t>
            </a:r>
            <a:r>
              <a:rPr lang="en-US" sz="1800" dirty="0" err="1" smtClean="0">
                <a:latin typeface="Brush Script Std" panose="03060802040607070404" pitchFamily="66" charset="0"/>
              </a:rPr>
              <a:t>Théa</a:t>
            </a:r>
            <a:r>
              <a:rPr lang="en-US" sz="1800" dirty="0" smtClean="0">
                <a:latin typeface="Brush Script Std" panose="03060802040607070404" pitchFamily="66" charset="0"/>
              </a:rPr>
              <a:t> &amp; Emily</a:t>
            </a:r>
            <a:endParaRPr lang="en-US" sz="1800" dirty="0">
              <a:latin typeface="Brush Script Std" panose="03060802040607070404" pitchFamily="66" charset="0"/>
            </a:endParaRPr>
          </a:p>
        </p:txBody>
      </p:sp>
    </p:spTree>
    <p:extLst>
      <p:ext uri="{BB962C8B-B14F-4D97-AF65-F5344CB8AC3E}">
        <p14:creationId xmlns:p14="http://schemas.microsoft.com/office/powerpoint/2010/main" val="22247465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74316" y="165100"/>
            <a:ext cx="3821112" cy="139700"/>
          </a:xfrm>
        </p:spPr>
        <p:txBody>
          <a:bodyPr>
            <a:normAutofit fontScale="90000"/>
          </a:bodyPr>
          <a:lstStyle/>
          <a:p>
            <a:endParaRPr lang="en-US" dirty="0"/>
          </a:p>
        </p:txBody>
      </p:sp>
      <p:sp>
        <p:nvSpPr>
          <p:cNvPr id="3" name="Content Placeholder 2"/>
          <p:cNvSpPr>
            <a:spLocks noGrp="1"/>
          </p:cNvSpPr>
          <p:nvPr>
            <p:ph idx="1"/>
          </p:nvPr>
        </p:nvSpPr>
        <p:spPr>
          <a:xfrm>
            <a:off x="4991100" y="457200"/>
            <a:ext cx="6781800" cy="6299199"/>
          </a:xfrm>
        </p:spPr>
        <p:txBody>
          <a:bodyPr>
            <a:normAutofit fontScale="85000" lnSpcReduction="20000"/>
          </a:bodyPr>
          <a:lstStyle/>
          <a:p>
            <a:pPr marL="0" indent="0">
              <a:buNone/>
            </a:pPr>
            <a:r>
              <a:rPr lang="en-US" dirty="0">
                <a:latin typeface="Franklin Gothic Heavy" panose="020B0903020102020204" pitchFamily="34" charset="0"/>
              </a:rPr>
              <a:t>H</a:t>
            </a:r>
            <a:r>
              <a:rPr lang="en-US" dirty="0" smtClean="0">
                <a:latin typeface="Franklin Gothic Heavy" panose="020B0903020102020204" pitchFamily="34" charset="0"/>
              </a:rPr>
              <a:t>e </a:t>
            </a:r>
            <a:r>
              <a:rPr lang="en-US" dirty="0">
                <a:latin typeface="Franklin Gothic Heavy" panose="020B0903020102020204" pitchFamily="34" charset="0"/>
              </a:rPr>
              <a:t>gave her a small set of scientific lap equipment that she would use in her trailer while on the sets of her films. K</a:t>
            </a:r>
            <a:r>
              <a:rPr lang="en-US" dirty="0" smtClean="0">
                <a:latin typeface="Franklin Gothic Heavy" panose="020B0903020102020204" pitchFamily="34" charset="0"/>
              </a:rPr>
              <a:t>nowing </a:t>
            </a:r>
            <a:r>
              <a:rPr lang="en-US" dirty="0">
                <a:latin typeface="Franklin Gothic Heavy" panose="020B0903020102020204" pitchFamily="34" charset="0"/>
              </a:rPr>
              <a:t>that she had a passion for engineering, Hughes took her to his airplane manufacturing facilities and gave her a behind-the-scenes look at how these aircraft were built while introducing her to scientists and engineers.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 </a:t>
            </a:r>
            <a:r>
              <a:rPr lang="en-US" dirty="0" err="1">
                <a:latin typeface="Franklin Gothic Heavy" panose="020B0903020102020204" pitchFamily="34" charset="0"/>
              </a:rPr>
              <a:t>Lamarr</a:t>
            </a:r>
            <a:r>
              <a:rPr lang="en-US" dirty="0">
                <a:latin typeface="Franklin Gothic Heavy" panose="020B0903020102020204" pitchFamily="34" charset="0"/>
              </a:rPr>
              <a:t> was very inspired by all of this and was especially intrigued by Hughes’s desire to create faster planes that could be marketed to the US military. </a:t>
            </a:r>
            <a:r>
              <a:rPr lang="en-US" dirty="0" smtClean="0">
                <a:latin typeface="Franklin Gothic Heavy" panose="020B0903020102020204" pitchFamily="34" charset="0"/>
              </a:rPr>
              <a:t>After </a:t>
            </a:r>
            <a:r>
              <a:rPr lang="en-US" dirty="0">
                <a:latin typeface="Franklin Gothic Heavy" panose="020B0903020102020204" pitchFamily="34" charset="0"/>
              </a:rPr>
              <a:t>buying a book covering birds and fish, she took that knowledge and crafted a new kind of wing design for Hughes airplanes. </a:t>
            </a:r>
            <a:r>
              <a:rPr lang="en-US" dirty="0" smtClean="0">
                <a:latin typeface="Franklin Gothic Heavy" panose="020B0903020102020204" pitchFamily="34" charset="0"/>
              </a:rPr>
              <a:t>After </a:t>
            </a:r>
            <a:r>
              <a:rPr lang="en-US" dirty="0">
                <a:latin typeface="Franklin Gothic Heavy" panose="020B0903020102020204" pitchFamily="34" charset="0"/>
              </a:rPr>
              <a:t>she showed her work to Hughes, he </a:t>
            </a:r>
            <a:r>
              <a:rPr lang="en-US" dirty="0" smtClean="0">
                <a:latin typeface="Franklin Gothic Heavy" panose="020B0903020102020204" pitchFamily="34" charset="0"/>
              </a:rPr>
              <a:t>declared her </a:t>
            </a:r>
            <a:r>
              <a:rPr lang="en-US" dirty="0">
                <a:latin typeface="Franklin Gothic Heavy" panose="020B0903020102020204" pitchFamily="34" charset="0"/>
              </a:rPr>
              <a:t>to be a genius. </a:t>
            </a:r>
          </a:p>
        </p:txBody>
      </p:sp>
      <p:sp>
        <p:nvSpPr>
          <p:cNvPr id="7" name="AutoShape 6" descr="Howard Hughes' H-1 Carried Him &quot;All the Way&quot; | History| Smithsonian Magazine"/>
          <p:cNvSpPr>
            <a:spLocks noGrp="1" noChangeAspect="1" noChangeArrowheads="1"/>
          </p:cNvSpPr>
          <p:nvPr>
            <p:ph type="body" sz="half" idx="2"/>
          </p:nvPr>
        </p:nvSpPr>
        <p:spPr bwMode="auto">
          <a:xfrm>
            <a:off x="1377159" y="6604000"/>
            <a:ext cx="4507824" cy="65844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104" name="Picture 8" descr="Howard Hughes - Top 10 Most Reclusive Celebrities -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457200"/>
            <a:ext cx="4445000" cy="614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219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101600"/>
            <a:ext cx="10680700" cy="263525"/>
          </a:xfrm>
        </p:spPr>
        <p:txBody>
          <a:bodyPr>
            <a:normAutofit fontScale="90000"/>
          </a:bodyPr>
          <a:lstStyle/>
          <a:p>
            <a:endParaRPr lang="en-US" dirty="0"/>
          </a:p>
        </p:txBody>
      </p:sp>
      <p:sp>
        <p:nvSpPr>
          <p:cNvPr id="3" name="Content Placeholder 2"/>
          <p:cNvSpPr>
            <a:spLocks noGrp="1"/>
          </p:cNvSpPr>
          <p:nvPr>
            <p:ph sz="half" idx="1"/>
          </p:nvPr>
        </p:nvSpPr>
        <p:spPr>
          <a:xfrm>
            <a:off x="838200" y="522514"/>
            <a:ext cx="5170714" cy="6221185"/>
          </a:xfrm>
        </p:spPr>
        <p:txBody>
          <a:bodyPr>
            <a:normAutofit fontScale="92500" lnSpcReduction="20000"/>
          </a:bodyPr>
          <a:lstStyle/>
          <a:p>
            <a:pPr marL="0" indent="0">
              <a:buNone/>
            </a:pPr>
            <a:r>
              <a:rPr lang="en-US" dirty="0" smtClean="0">
                <a:latin typeface="Franklin Gothic Heavy" panose="020B0903020102020204" pitchFamily="34" charset="0"/>
              </a:rPr>
              <a:t> A </a:t>
            </a:r>
            <a:r>
              <a:rPr lang="en-US" dirty="0">
                <a:latin typeface="Franklin Gothic Heavy" panose="020B0903020102020204" pitchFamily="34" charset="0"/>
              </a:rPr>
              <a:t>genius she was, in </a:t>
            </a:r>
            <a:r>
              <a:rPr lang="en-US" dirty="0" smtClean="0">
                <a:latin typeface="Franklin Gothic Heavy" panose="020B0903020102020204" pitchFamily="34" charset="0"/>
              </a:rPr>
              <a:t>1942,</a:t>
            </a:r>
            <a:endParaRPr lang="en-US" dirty="0">
              <a:latin typeface="Franklin Gothic Heavy" panose="020B0903020102020204" pitchFamily="34" charset="0"/>
            </a:endParaRPr>
          </a:p>
          <a:p>
            <a:pPr marL="0" indent="0">
              <a:buNone/>
            </a:pPr>
            <a:r>
              <a:rPr lang="en-US" dirty="0" smtClean="0">
                <a:latin typeface="Franklin Gothic Heavy" panose="020B0903020102020204" pitchFamily="34" charset="0"/>
              </a:rPr>
              <a:t>at </a:t>
            </a:r>
            <a:r>
              <a:rPr lang="en-US" dirty="0">
                <a:latin typeface="Franklin Gothic Heavy" panose="020B0903020102020204" pitchFamily="34" charset="0"/>
              </a:rPr>
              <a:t>the peak of her H</a:t>
            </a:r>
            <a:r>
              <a:rPr lang="en-US" dirty="0" smtClean="0">
                <a:latin typeface="Franklin Gothic Heavy" panose="020B0903020102020204" pitchFamily="34" charset="0"/>
              </a:rPr>
              <a:t>ollywood </a:t>
            </a:r>
            <a:r>
              <a:rPr lang="en-US" dirty="0">
                <a:latin typeface="Franklin Gothic Heavy" panose="020B0903020102020204" pitchFamily="34" charset="0"/>
              </a:rPr>
              <a:t>career, she met a composer named George Antheil at a dinner party. Antheil and </a:t>
            </a:r>
            <a:r>
              <a:rPr lang="en-US" dirty="0" err="1">
                <a:latin typeface="Franklin Gothic Heavy" panose="020B0903020102020204" pitchFamily="34" charset="0"/>
              </a:rPr>
              <a:t>Lamarr</a:t>
            </a:r>
            <a:r>
              <a:rPr lang="en-US" dirty="0">
                <a:latin typeface="Franklin Gothic Heavy" panose="020B0903020102020204" pitchFamily="34" charset="0"/>
              </a:rPr>
              <a:t> would hit it off and started to swap invention ideas, as they both shared interest in science and technology.</a:t>
            </a:r>
          </a:p>
          <a:p>
            <a:pPr marL="0" indent="0">
              <a:buNone/>
            </a:pPr>
            <a:r>
              <a:rPr lang="en-US" dirty="0">
                <a:latin typeface="Franklin Gothic Heavy" panose="020B0903020102020204" pitchFamily="34" charset="0"/>
              </a:rPr>
              <a:t>E</a:t>
            </a:r>
            <a:r>
              <a:rPr lang="en-US" dirty="0" smtClean="0">
                <a:latin typeface="Franklin Gothic Heavy" panose="020B0903020102020204" pitchFamily="34" charset="0"/>
              </a:rPr>
              <a:t>ventually</a:t>
            </a:r>
            <a:r>
              <a:rPr lang="en-US" dirty="0">
                <a:latin typeface="Franklin Gothic Heavy" panose="020B0903020102020204" pitchFamily="34" charset="0"/>
              </a:rPr>
              <a:t>, they were awarded a patent in august 11, 1942, for a novel type of radio signaling device called a </a:t>
            </a:r>
            <a:r>
              <a:rPr lang="en-US" dirty="0" smtClean="0">
                <a:latin typeface="Franklin Gothic Heavy" panose="020B0903020102020204" pitchFamily="34" charset="0"/>
              </a:rPr>
              <a:t>‘</a:t>
            </a:r>
            <a:r>
              <a:rPr lang="en-US" dirty="0">
                <a:latin typeface="Franklin Gothic Heavy" panose="020B0903020102020204" pitchFamily="34" charset="0"/>
              </a:rPr>
              <a:t>secret communications system’ which used an ever-changing set of radio frequencies to keep enemy intelligence operatives from decoding covert messages. </a:t>
            </a:r>
          </a:p>
        </p:txBody>
      </p:sp>
      <p:pic>
        <p:nvPicPr>
          <p:cNvPr id="5124" name="Picture 4" descr="Hedy Lamarr George Antheil Frequency Ho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08914" y="522514"/>
            <a:ext cx="5968499" cy="58390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1476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40269"/>
          </a:xfrm>
        </p:spPr>
        <p:txBody>
          <a:bodyPr>
            <a:normAutofit fontScale="90000"/>
          </a:bodyPr>
          <a:lstStyle/>
          <a:p>
            <a:endParaRPr lang="en-US" dirty="0"/>
          </a:p>
        </p:txBody>
      </p:sp>
      <p:sp>
        <p:nvSpPr>
          <p:cNvPr id="3" name="Content Placeholder 2"/>
          <p:cNvSpPr>
            <a:spLocks noGrp="1"/>
          </p:cNvSpPr>
          <p:nvPr>
            <p:ph idx="1"/>
          </p:nvPr>
        </p:nvSpPr>
        <p:spPr>
          <a:xfrm>
            <a:off x="838200" y="849086"/>
            <a:ext cx="10931434" cy="5812971"/>
          </a:xfrm>
        </p:spPr>
        <p:txBody>
          <a:bodyPr>
            <a:normAutofit/>
          </a:bodyPr>
          <a:lstStyle/>
          <a:p>
            <a:pPr marL="0" indent="0">
              <a:buNone/>
            </a:pPr>
            <a:r>
              <a:rPr lang="en-US" dirty="0">
                <a:latin typeface="Franklin Gothic Heavy" panose="020B0903020102020204" pitchFamily="34" charset="0"/>
              </a:rPr>
              <a:t>O</a:t>
            </a:r>
            <a:r>
              <a:rPr lang="en-US" dirty="0" smtClean="0">
                <a:latin typeface="Franklin Gothic Heavy" panose="020B0903020102020204" pitchFamily="34" charset="0"/>
              </a:rPr>
              <a:t>riginally </a:t>
            </a:r>
            <a:r>
              <a:rPr lang="en-US" dirty="0">
                <a:latin typeface="Franklin Gothic Heavy" panose="020B0903020102020204" pitchFamily="34" charset="0"/>
              </a:rPr>
              <a:t>this tech, which was technically called a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frequency-hopping </a:t>
            </a:r>
            <a:r>
              <a:rPr lang="en-US" dirty="0">
                <a:latin typeface="Franklin Gothic Heavy" panose="020B0903020102020204" pitchFamily="34" charset="0"/>
              </a:rPr>
              <a:t>spread system, was designed to outwit the Nazis by guiding </a:t>
            </a:r>
            <a:r>
              <a:rPr lang="en-US" dirty="0" smtClean="0">
                <a:latin typeface="Franklin Gothic Heavy" panose="020B0903020102020204" pitchFamily="34" charset="0"/>
              </a:rPr>
              <a:t>allied torpedoes </a:t>
            </a:r>
            <a:r>
              <a:rPr lang="en-US" dirty="0">
                <a:latin typeface="Franklin Gothic Heavy" panose="020B0903020102020204" pitchFamily="34" charset="0"/>
              </a:rPr>
              <a:t>in </a:t>
            </a:r>
            <a:r>
              <a:rPr lang="en-US" dirty="0" smtClean="0">
                <a:latin typeface="Franklin Gothic Heavy" panose="020B0903020102020204" pitchFamily="34" charset="0"/>
              </a:rPr>
              <a:t>WW2</a:t>
            </a:r>
            <a:r>
              <a:rPr lang="en-US" dirty="0">
                <a:latin typeface="Franklin Gothic Heavy" panose="020B0903020102020204" pitchFamily="34" charset="0"/>
              </a:rPr>
              <a:t>.</a:t>
            </a:r>
            <a:endParaRPr lang="en-US" dirty="0" smtClean="0">
              <a:latin typeface="Franklin Gothic Heavy" panose="020B0903020102020204" pitchFamily="34" charset="0"/>
            </a:endParaRPr>
          </a:p>
          <a:p>
            <a:pPr marL="0" indent="0">
              <a:buNone/>
            </a:pPr>
            <a:r>
              <a:rPr lang="en-US" dirty="0">
                <a:latin typeface="Franklin Gothic Heavy" panose="020B0903020102020204" pitchFamily="34" charset="0"/>
              </a:rPr>
              <a:t>L</a:t>
            </a:r>
            <a:r>
              <a:rPr lang="en-US" dirty="0" smtClean="0">
                <a:latin typeface="Franklin Gothic Heavy" panose="020B0903020102020204" pitchFamily="34" charset="0"/>
              </a:rPr>
              <a:t>ater </a:t>
            </a:r>
            <a:r>
              <a:rPr lang="en-US" dirty="0">
                <a:latin typeface="Franklin Gothic Heavy" panose="020B0903020102020204" pitchFamily="34" charset="0"/>
              </a:rPr>
              <a:t>this system would become a crucial stepping stone in the development of technology for both military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communications </a:t>
            </a:r>
            <a:r>
              <a:rPr lang="en-US" dirty="0">
                <a:latin typeface="Franklin Gothic Heavy" panose="020B0903020102020204" pitchFamily="34" charset="0"/>
              </a:rPr>
              <a:t>systems as well as </a:t>
            </a:r>
            <a:r>
              <a:rPr lang="en-US" dirty="0" smtClean="0">
                <a:latin typeface="Franklin Gothic Heavy" panose="020B0903020102020204" pitchFamily="34" charset="0"/>
              </a:rPr>
              <a:t>cellular</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phones</a:t>
            </a:r>
            <a:r>
              <a:rPr lang="en-US" dirty="0" smtClean="0">
                <a:latin typeface="Franklin Gothic Heavy" panose="020B0903020102020204" pitchFamily="34" charset="0"/>
              </a:rPr>
              <a:t>.</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E</a:t>
            </a:r>
            <a:r>
              <a:rPr lang="en-US" dirty="0" smtClean="0">
                <a:latin typeface="Franklin Gothic Heavy" panose="020B0903020102020204" pitchFamily="34" charset="0"/>
              </a:rPr>
              <a:t>ventually</a:t>
            </a:r>
            <a:r>
              <a:rPr lang="en-US" dirty="0">
                <a:latin typeface="Franklin Gothic Heavy" panose="020B0903020102020204" pitchFamily="34" charset="0"/>
              </a:rPr>
              <a:t>, this tech would give rise </a:t>
            </a:r>
            <a:r>
              <a:rPr lang="en-US" dirty="0" smtClean="0">
                <a:latin typeface="Franklin Gothic Heavy" panose="020B0903020102020204" pitchFamily="34" charset="0"/>
              </a:rPr>
              <a:t>to</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technologies such as </a:t>
            </a:r>
            <a:r>
              <a:rPr lang="en-US" dirty="0" smtClean="0">
                <a:latin typeface="Franklin Gothic Heavy" panose="020B0903020102020204" pitchFamily="34" charset="0"/>
              </a:rPr>
              <a:t>WI-FI, </a:t>
            </a:r>
            <a:r>
              <a:rPr lang="en-US" dirty="0">
                <a:latin typeface="Franklin Gothic Heavy" panose="020B0903020102020204" pitchFamily="34" charset="0"/>
              </a:rPr>
              <a:t>GPS, CDMA</a:t>
            </a:r>
            <a:r>
              <a:rPr lang="en-US" dirty="0" smtClean="0">
                <a:latin typeface="Franklin Gothic Heavy" panose="020B0903020102020204" pitchFamily="34" charset="0"/>
              </a:rPr>
              <a:t>,</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and Bluetooth. </a:t>
            </a:r>
            <a:endParaRPr lang="en-US" dirty="0" smtClean="0">
              <a:latin typeface="Franklin Gothic Heavy" panose="020B0903020102020204" pitchFamily="34" charset="0"/>
            </a:endParaRPr>
          </a:p>
          <a:p>
            <a:pPr marL="0" indent="0">
              <a:buNone/>
            </a:pPr>
            <a:endParaRPr lang="en-US" dirty="0"/>
          </a:p>
        </p:txBody>
      </p:sp>
      <p:pic>
        <p:nvPicPr>
          <p:cNvPr id="4" name="Picture 3"/>
          <p:cNvPicPr>
            <a:picLocks noChangeAspect="1"/>
          </p:cNvPicPr>
          <p:nvPr/>
        </p:nvPicPr>
        <p:blipFill>
          <a:blip r:embed="rId2"/>
          <a:stretch>
            <a:fillRect/>
          </a:stretch>
        </p:blipFill>
        <p:spPr>
          <a:xfrm>
            <a:off x="8438606" y="2586446"/>
            <a:ext cx="3513908" cy="4219303"/>
          </a:xfrm>
          <a:prstGeom prst="ellipse">
            <a:avLst/>
          </a:prstGeom>
          <a:ln>
            <a:noFill/>
          </a:ln>
          <a:effectLst>
            <a:softEdge rad="112500"/>
          </a:effectLst>
        </p:spPr>
      </p:pic>
    </p:spTree>
    <p:extLst>
      <p:ext uri="{BB962C8B-B14F-4D97-AF65-F5344CB8AC3E}">
        <p14:creationId xmlns:p14="http://schemas.microsoft.com/office/powerpoint/2010/main" val="4669337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Franklin Gothic Heavy" panose="020B0903020102020204" pitchFamily="34" charset="0"/>
              </a:rPr>
              <a:t>S</a:t>
            </a:r>
            <a:r>
              <a:rPr lang="en-US" dirty="0" smtClean="0">
                <a:latin typeface="Franklin Gothic Heavy" panose="020B0903020102020204" pitchFamily="34" charset="0"/>
              </a:rPr>
              <a:t>ince </a:t>
            </a:r>
            <a:r>
              <a:rPr lang="en-US" dirty="0">
                <a:latin typeface="Franklin Gothic Heavy" panose="020B0903020102020204" pitchFamily="34" charset="0"/>
              </a:rPr>
              <a:t>this wide range of applications of </a:t>
            </a:r>
            <a:r>
              <a:rPr lang="en-US" dirty="0" smtClean="0">
                <a:latin typeface="Franklin Gothic Heavy" panose="020B0903020102020204" pitchFamily="34" charset="0"/>
              </a:rPr>
              <a:t>tech </a:t>
            </a:r>
            <a:r>
              <a:rPr lang="en-US" dirty="0">
                <a:latin typeface="Franklin Gothic Heavy" panose="020B0903020102020204" pitchFamily="34" charset="0"/>
              </a:rPr>
              <a:t>wouldn’t </a:t>
            </a:r>
            <a:r>
              <a:rPr lang="en-US" dirty="0" smtClean="0">
                <a:latin typeface="Franklin Gothic Heavy" panose="020B0903020102020204" pitchFamily="34" charset="0"/>
              </a:rPr>
              <a:t>be understood </a:t>
            </a:r>
            <a:r>
              <a:rPr lang="en-US" dirty="0">
                <a:latin typeface="Franklin Gothic Heavy" panose="020B0903020102020204" pitchFamily="34" charset="0"/>
              </a:rPr>
              <a:t>fully until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decades later, </a:t>
            </a:r>
            <a:r>
              <a:rPr lang="en-US" dirty="0" err="1" smtClean="0">
                <a:latin typeface="Franklin Gothic Heavy" panose="020B0903020102020204" pitchFamily="34" charset="0"/>
              </a:rPr>
              <a:t>Lamarr</a:t>
            </a:r>
            <a:r>
              <a:rPr lang="en-US" dirty="0" smtClean="0">
                <a:latin typeface="Franklin Gothic Heavy" panose="020B0903020102020204" pitchFamily="34" charset="0"/>
              </a:rPr>
              <a:t> and</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Antheil sadly wouldn’t </a:t>
            </a:r>
            <a:r>
              <a:rPr lang="en-US" dirty="0" smtClean="0">
                <a:latin typeface="Franklin Gothic Heavy" panose="020B0903020102020204" pitchFamily="34" charset="0"/>
              </a:rPr>
              <a:t>get</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the recognition that they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fully deserved</a:t>
            </a:r>
            <a:r>
              <a:rPr lang="en-US" dirty="0">
                <a:latin typeface="Franklin Gothic Heavy" panose="020B0903020102020204" pitchFamily="34" charset="0"/>
              </a:rPr>
              <a:t>, in fact</a:t>
            </a:r>
            <a:r>
              <a:rPr lang="en-US" dirty="0" smtClean="0">
                <a:latin typeface="Franklin Gothic Heavy" panose="020B0903020102020204" pitchFamily="34" charset="0"/>
              </a:rPr>
              <a:t>,</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it would be many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years </a:t>
            </a:r>
            <a:r>
              <a:rPr lang="en-US" dirty="0">
                <a:latin typeface="Franklin Gothic Heavy" panose="020B0903020102020204" pitchFamily="34" charset="0"/>
              </a:rPr>
              <a:t>later until anyone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outside </a:t>
            </a:r>
            <a:r>
              <a:rPr lang="en-US" dirty="0">
                <a:latin typeface="Franklin Gothic Heavy" panose="020B0903020102020204" pitchFamily="34" charset="0"/>
              </a:rPr>
              <a:t>of the military </a:t>
            </a:r>
            <a:r>
              <a:rPr lang="en-US" dirty="0" smtClean="0">
                <a:latin typeface="Franklin Gothic Heavy" panose="020B0903020102020204" pitchFamily="34" charset="0"/>
              </a:rPr>
              <a:t>knew</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what they </a:t>
            </a:r>
            <a:r>
              <a:rPr lang="en-US" dirty="0" smtClean="0">
                <a:latin typeface="Franklin Gothic Heavy" panose="020B0903020102020204" pitchFamily="34" charset="0"/>
              </a:rPr>
              <a:t>had </a:t>
            </a:r>
            <a:r>
              <a:rPr lang="en-US" dirty="0">
                <a:latin typeface="Franklin Gothic Heavy" panose="020B0903020102020204" pitchFamily="34" charset="0"/>
              </a:rPr>
              <a:t>developed. </a:t>
            </a:r>
            <a:endParaRPr lang="en-US" dirty="0" smtClean="0">
              <a:latin typeface="Franklin Gothic Heavy" panose="020B0903020102020204" pitchFamily="34" charset="0"/>
            </a:endParaRPr>
          </a:p>
          <a:p>
            <a:pPr marL="0" indent="0">
              <a:buNone/>
            </a:pPr>
            <a:endParaRPr lang="en-US" dirty="0"/>
          </a:p>
        </p:txBody>
      </p:sp>
      <p:pic>
        <p:nvPicPr>
          <p:cNvPr id="4" name="Picture 3"/>
          <p:cNvPicPr>
            <a:picLocks noChangeAspect="1"/>
          </p:cNvPicPr>
          <p:nvPr/>
        </p:nvPicPr>
        <p:blipFill>
          <a:blip r:embed="rId2"/>
          <a:stretch>
            <a:fillRect/>
          </a:stretch>
        </p:blipFill>
        <p:spPr>
          <a:xfrm>
            <a:off x="5459961" y="2308951"/>
            <a:ext cx="6545919" cy="4261666"/>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24141208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996" y="-612775"/>
            <a:ext cx="3932237" cy="1600200"/>
          </a:xfrm>
        </p:spPr>
        <p:txBody>
          <a:bodyPr/>
          <a:lstStyle/>
          <a:p>
            <a:endParaRPr lang="en-US" dirty="0"/>
          </a:p>
        </p:txBody>
      </p:sp>
      <p:sp>
        <p:nvSpPr>
          <p:cNvPr id="4" name="Text Placeholder 3"/>
          <p:cNvSpPr>
            <a:spLocks noGrp="1"/>
          </p:cNvSpPr>
          <p:nvPr>
            <p:ph type="body" sz="half" idx="2"/>
          </p:nvPr>
        </p:nvSpPr>
        <p:spPr>
          <a:xfrm>
            <a:off x="839788" y="1123405"/>
            <a:ext cx="3932237" cy="5016137"/>
          </a:xfrm>
        </p:spPr>
        <p:txBody>
          <a:bodyPr>
            <a:normAutofit/>
          </a:bodyPr>
          <a:lstStyle/>
          <a:p>
            <a:r>
              <a:rPr lang="en-US" sz="2400" dirty="0">
                <a:latin typeface="Franklin Gothic Heavy" panose="020B0903020102020204" pitchFamily="34" charset="0"/>
              </a:rPr>
              <a:t>What </a:t>
            </a:r>
            <a:r>
              <a:rPr lang="en-US" sz="2400" dirty="0" err="1">
                <a:latin typeface="Franklin Gothic Heavy" panose="020B0903020102020204" pitchFamily="34" charset="0"/>
              </a:rPr>
              <a:t>Lamarr</a:t>
            </a:r>
            <a:r>
              <a:rPr lang="en-US" sz="2400" dirty="0">
                <a:latin typeface="Franklin Gothic Heavy" panose="020B0903020102020204" pitchFamily="34" charset="0"/>
              </a:rPr>
              <a:t> and her cohort had presented to them was so far advanced and beyond their comprehension, that the military didn’t even know what to do with it. </a:t>
            </a:r>
            <a:endParaRPr lang="en-US" sz="2400" dirty="0" smtClean="0">
              <a:latin typeface="Franklin Gothic Heavy" panose="020B0903020102020204" pitchFamily="34" charset="0"/>
            </a:endParaRPr>
          </a:p>
          <a:p>
            <a:r>
              <a:rPr lang="en-US" sz="2400" dirty="0" smtClean="0">
                <a:latin typeface="Franklin Gothic Heavy" panose="020B0903020102020204" pitchFamily="34" charset="0"/>
              </a:rPr>
              <a:t>Two </a:t>
            </a:r>
            <a:r>
              <a:rPr lang="en-US" sz="2400" dirty="0">
                <a:latin typeface="Franklin Gothic Heavy" panose="020B0903020102020204" pitchFamily="34" charset="0"/>
              </a:rPr>
              <a:t>decades later, however, an updated version of </a:t>
            </a:r>
            <a:r>
              <a:rPr lang="en-US" sz="2400" dirty="0" err="1">
                <a:latin typeface="Franklin Gothic Heavy" panose="020B0903020102020204" pitchFamily="34" charset="0"/>
              </a:rPr>
              <a:t>Lamarr</a:t>
            </a:r>
            <a:r>
              <a:rPr lang="en-US" sz="2400" dirty="0">
                <a:latin typeface="Franklin Gothic Heavy" panose="020B0903020102020204" pitchFamily="34" charset="0"/>
              </a:rPr>
              <a:t> and Antheil design began to appear on navy ships during the time of the Cuban missile crises</a:t>
            </a:r>
            <a:r>
              <a:rPr lang="en-US" sz="2400" dirty="0"/>
              <a:t>.</a:t>
            </a:r>
          </a:p>
          <a:p>
            <a:endParaRPr lang="en-US" sz="2400" dirty="0"/>
          </a:p>
        </p:txBody>
      </p:sp>
      <p:pic>
        <p:nvPicPr>
          <p:cNvPr id="2050" name="Picture 2" descr="Hedy Lamarr's Forgotten, Frustrated Career as a Wartime Inventor | The New  York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32475" y="987425"/>
            <a:ext cx="5009696" cy="500969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4676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7034" cy="392521"/>
          </a:xfrm>
        </p:spPr>
        <p:txBody>
          <a:bodyPr>
            <a:normAutofit fontScale="90000"/>
          </a:bodyPr>
          <a:lstStyle/>
          <a:p>
            <a:endParaRPr lang="en-US" dirty="0"/>
          </a:p>
        </p:txBody>
      </p:sp>
      <p:sp>
        <p:nvSpPr>
          <p:cNvPr id="3" name="Content Placeholder 2"/>
          <p:cNvSpPr>
            <a:spLocks noGrp="1"/>
          </p:cNvSpPr>
          <p:nvPr>
            <p:ph sz="half" idx="1"/>
          </p:nvPr>
        </p:nvSpPr>
        <p:spPr>
          <a:xfrm>
            <a:off x="838199" y="979714"/>
            <a:ext cx="5236029" cy="5197249"/>
          </a:xfrm>
        </p:spPr>
        <p:txBody>
          <a:bodyPr>
            <a:normAutofit fontScale="92500" lnSpcReduction="20000"/>
          </a:bodyPr>
          <a:lstStyle/>
          <a:p>
            <a:pPr marL="0" indent="0">
              <a:buNone/>
            </a:pPr>
            <a:r>
              <a:rPr lang="en-US" dirty="0">
                <a:latin typeface="Franklin Gothic Heavy" panose="020B0903020102020204" pitchFamily="34" charset="0"/>
              </a:rPr>
              <a:t>I</a:t>
            </a:r>
            <a:r>
              <a:rPr lang="en-US" dirty="0" smtClean="0">
                <a:latin typeface="Franklin Gothic Heavy" panose="020B0903020102020204" pitchFamily="34" charset="0"/>
              </a:rPr>
              <a:t>t </a:t>
            </a:r>
            <a:r>
              <a:rPr lang="en-US" dirty="0">
                <a:latin typeface="Franklin Gothic Heavy" panose="020B0903020102020204" pitchFamily="34" charset="0"/>
              </a:rPr>
              <a:t>wasn’t until 1997 that </a:t>
            </a:r>
            <a:r>
              <a:rPr lang="en-US" dirty="0" err="1">
                <a:latin typeface="Franklin Gothic Heavy" panose="020B0903020102020204" pitchFamily="34" charset="0"/>
              </a:rPr>
              <a:t>Lamarr</a:t>
            </a:r>
            <a:r>
              <a:rPr lang="en-US" dirty="0">
                <a:latin typeface="Franklin Gothic Heavy" panose="020B0903020102020204" pitchFamily="34" charset="0"/>
              </a:rPr>
              <a:t> was honored with the electronic frontier foundation pioneer award. </a:t>
            </a:r>
            <a:r>
              <a:rPr lang="en-US" dirty="0" smtClean="0">
                <a:latin typeface="Franklin Gothic Heavy" panose="020B0903020102020204" pitchFamily="34" charset="0"/>
              </a:rPr>
              <a:t>That </a:t>
            </a:r>
            <a:r>
              <a:rPr lang="en-US" dirty="0">
                <a:latin typeface="Franklin Gothic Heavy" panose="020B0903020102020204" pitchFamily="34" charset="0"/>
              </a:rPr>
              <a:t>same year, she would also become the first woman to receive the </a:t>
            </a:r>
            <a:r>
              <a:rPr lang="en-US" dirty="0" smtClean="0">
                <a:latin typeface="Franklin Gothic Heavy" panose="020B0903020102020204" pitchFamily="34" charset="0"/>
              </a:rPr>
              <a:t>BULBIE </a:t>
            </a:r>
            <a:r>
              <a:rPr lang="en-US" dirty="0" err="1" smtClean="0">
                <a:latin typeface="Franklin Gothic Heavy" panose="020B0903020102020204" pitchFamily="34" charset="0"/>
              </a:rPr>
              <a:t>Gnass</a:t>
            </a:r>
            <a:r>
              <a:rPr lang="en-US" dirty="0" smtClean="0">
                <a:latin typeface="Franklin Gothic Heavy" panose="020B0903020102020204" pitchFamily="34" charset="0"/>
              </a:rPr>
              <a:t> spirit </a:t>
            </a:r>
            <a:r>
              <a:rPr lang="en-US" dirty="0">
                <a:latin typeface="Franklin Gothic Heavy" panose="020B0903020102020204" pitchFamily="34" charset="0"/>
              </a:rPr>
              <a:t>of achievement award – an honor that is often </a:t>
            </a:r>
            <a:r>
              <a:rPr lang="en-US" dirty="0" smtClean="0">
                <a:latin typeface="Franklin Gothic Heavy" panose="020B0903020102020204" pitchFamily="34" charset="0"/>
              </a:rPr>
              <a:t>regarded </a:t>
            </a:r>
            <a:r>
              <a:rPr lang="en-US" dirty="0">
                <a:latin typeface="Franklin Gothic Heavy" panose="020B0903020102020204" pitchFamily="34" charset="0"/>
              </a:rPr>
              <a:t>as the Oscar award of inventing. </a:t>
            </a:r>
            <a:r>
              <a:rPr lang="en-US" dirty="0" smtClean="0">
                <a:latin typeface="Franklin Gothic Heavy" panose="020B0903020102020204" pitchFamily="34" charset="0"/>
              </a:rPr>
              <a:t>In </a:t>
            </a:r>
            <a:r>
              <a:rPr lang="en-US" dirty="0">
                <a:latin typeface="Franklin Gothic Heavy" panose="020B0903020102020204" pitchFamily="34" charset="0"/>
              </a:rPr>
              <a:t>2014, </a:t>
            </a:r>
            <a:r>
              <a:rPr lang="en-US" dirty="0" err="1">
                <a:latin typeface="Franklin Gothic Heavy" panose="020B0903020102020204" pitchFamily="34" charset="0"/>
              </a:rPr>
              <a:t>Lamarr</a:t>
            </a:r>
            <a:r>
              <a:rPr lang="en-US" dirty="0">
                <a:latin typeface="Franklin Gothic Heavy" panose="020B0903020102020204" pitchFamily="34" charset="0"/>
              </a:rPr>
              <a:t> and Antheil were </a:t>
            </a:r>
            <a:r>
              <a:rPr lang="en-US" dirty="0" smtClean="0">
                <a:latin typeface="Franklin Gothic Heavy" panose="020B0903020102020204" pitchFamily="34" charset="0"/>
              </a:rPr>
              <a:t>inducted into </a:t>
            </a:r>
            <a:r>
              <a:rPr lang="en-US" dirty="0">
                <a:latin typeface="Franklin Gothic Heavy" panose="020B0903020102020204" pitchFamily="34" charset="0"/>
              </a:rPr>
              <a:t>the national inventors Hall of Fame. </a:t>
            </a:r>
            <a:r>
              <a:rPr lang="en-US" dirty="0" err="1">
                <a:latin typeface="Franklin Gothic Heavy" panose="020B0903020102020204" pitchFamily="34" charset="0"/>
              </a:rPr>
              <a:t>Lamarr’s</a:t>
            </a:r>
            <a:r>
              <a:rPr lang="en-US" dirty="0">
                <a:latin typeface="Franklin Gothic Heavy" panose="020B0903020102020204" pitchFamily="34" charset="0"/>
              </a:rPr>
              <a:t> later film career, seven years after inventing the tech that would eventually earn her the nickname of ‘the mother of the </a:t>
            </a:r>
            <a:r>
              <a:rPr lang="en-US" dirty="0" smtClean="0">
                <a:latin typeface="Franklin Gothic Heavy" panose="020B0903020102020204" pitchFamily="34" charset="0"/>
              </a:rPr>
              <a:t>Wi-Fi’.</a:t>
            </a:r>
            <a:endParaRPr lang="en-US" dirty="0">
              <a:latin typeface="Franklin Gothic Heavy" panose="020B0903020102020204" pitchFamily="34" charset="0"/>
            </a:endParaRPr>
          </a:p>
        </p:txBody>
      </p:sp>
      <p:pic>
        <p:nvPicPr>
          <p:cNvPr id="6146" name="Picture 2" descr="Hedy Lamarr — Bippity Bricks- Brick Art and Architecture"/>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212063" y="1084217"/>
            <a:ext cx="5362490" cy="480713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9100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43692"/>
            <a:ext cx="3679961" cy="45719"/>
          </a:xfrm>
        </p:spPr>
        <p:txBody>
          <a:bodyPr>
            <a:normAutofit fontScale="90000"/>
          </a:bodyPr>
          <a:lstStyle/>
          <a:p>
            <a:endParaRPr lang="en-US" dirty="0"/>
          </a:p>
        </p:txBody>
      </p:sp>
      <p:sp>
        <p:nvSpPr>
          <p:cNvPr id="4" name="Text Placeholder 3"/>
          <p:cNvSpPr>
            <a:spLocks noGrp="1"/>
          </p:cNvSpPr>
          <p:nvPr>
            <p:ph type="body" sz="half" idx="2"/>
          </p:nvPr>
        </p:nvSpPr>
        <p:spPr>
          <a:xfrm>
            <a:off x="839788" y="313509"/>
            <a:ext cx="4267789" cy="5786845"/>
          </a:xfrm>
        </p:spPr>
        <p:txBody>
          <a:bodyPr>
            <a:noAutofit/>
          </a:bodyPr>
          <a:lstStyle/>
          <a:p>
            <a:r>
              <a:rPr lang="en-US" sz="2400" dirty="0" err="1">
                <a:latin typeface="Franklin Gothic Heavy" panose="020B0903020102020204" pitchFamily="34" charset="0"/>
              </a:rPr>
              <a:t>Lamarr</a:t>
            </a:r>
            <a:r>
              <a:rPr lang="en-US" sz="2400" dirty="0">
                <a:latin typeface="Franklin Gothic Heavy" panose="020B0903020102020204" pitchFamily="34" charset="0"/>
              </a:rPr>
              <a:t> appeared in her most successful H</a:t>
            </a:r>
            <a:r>
              <a:rPr lang="en-US" sz="2400" dirty="0" smtClean="0">
                <a:latin typeface="Franklin Gothic Heavy" panose="020B0903020102020204" pitchFamily="34" charset="0"/>
              </a:rPr>
              <a:t>ollywood </a:t>
            </a:r>
            <a:r>
              <a:rPr lang="en-US" sz="2400" dirty="0">
                <a:latin typeface="Franklin Gothic Heavy" panose="020B0903020102020204" pitchFamily="34" charset="0"/>
              </a:rPr>
              <a:t>film, </a:t>
            </a:r>
            <a:r>
              <a:rPr lang="en-US" sz="2400" dirty="0" smtClean="0">
                <a:latin typeface="Franklin Gothic Heavy" panose="020B0903020102020204" pitchFamily="34" charset="0"/>
              </a:rPr>
              <a:t>in the 1949 </a:t>
            </a:r>
            <a:r>
              <a:rPr lang="en-US" sz="2400" dirty="0">
                <a:latin typeface="Franklin Gothic Heavy" panose="020B0903020102020204" pitchFamily="34" charset="0"/>
              </a:rPr>
              <a:t>biblical drama </a:t>
            </a:r>
            <a:r>
              <a:rPr lang="en-US" sz="2400" dirty="0" smtClean="0">
                <a:latin typeface="Franklin Gothic Heavy" panose="020B0903020102020204" pitchFamily="34" charset="0"/>
              </a:rPr>
              <a:t>‘Samson </a:t>
            </a:r>
            <a:r>
              <a:rPr lang="en-US" sz="2400" dirty="0">
                <a:latin typeface="Franklin Gothic Heavy" panose="020B0903020102020204" pitchFamily="34" charset="0"/>
              </a:rPr>
              <a:t>and </a:t>
            </a:r>
            <a:r>
              <a:rPr lang="en-US" sz="2400" dirty="0" smtClean="0">
                <a:latin typeface="Franklin Gothic Heavy" panose="020B0903020102020204" pitchFamily="34" charset="0"/>
              </a:rPr>
              <a:t>Delilah’. </a:t>
            </a:r>
            <a:r>
              <a:rPr lang="en-US" sz="2400" dirty="0">
                <a:latin typeface="Franklin Gothic Heavy" panose="020B0903020102020204" pitchFamily="34" charset="0"/>
              </a:rPr>
              <a:t>the film ended up winning two Oscars and scored big marks with critics. </a:t>
            </a:r>
            <a:r>
              <a:rPr lang="en-US" sz="2400" dirty="0" err="1">
                <a:latin typeface="Franklin Gothic Heavy" panose="020B0903020102020204" pitchFamily="34" charset="0"/>
              </a:rPr>
              <a:t>Lamarr</a:t>
            </a:r>
            <a:r>
              <a:rPr lang="en-US" sz="2400" dirty="0">
                <a:latin typeface="Franklin Gothic Heavy" panose="020B0903020102020204" pitchFamily="34" charset="0"/>
              </a:rPr>
              <a:t> would go on to appear in films like 1950s </a:t>
            </a:r>
            <a:r>
              <a:rPr lang="en-US" sz="2400" dirty="0" smtClean="0">
                <a:latin typeface="Franklin Gothic Heavy" panose="020B0903020102020204" pitchFamily="34" charset="0"/>
              </a:rPr>
              <a:t>‘A </a:t>
            </a:r>
            <a:r>
              <a:rPr lang="en-US" sz="2400" dirty="0">
                <a:latin typeface="Franklin Gothic Heavy" panose="020B0903020102020204" pitchFamily="34" charset="0"/>
              </a:rPr>
              <a:t>Lady Without </a:t>
            </a:r>
            <a:r>
              <a:rPr lang="en-US" sz="2400" dirty="0" smtClean="0">
                <a:latin typeface="Franklin Gothic Heavy" panose="020B0903020102020204" pitchFamily="34" charset="0"/>
              </a:rPr>
              <a:t>Passport’ </a:t>
            </a:r>
            <a:r>
              <a:rPr lang="en-US" sz="2400" dirty="0">
                <a:latin typeface="Franklin Gothic Heavy" panose="020B0903020102020204" pitchFamily="34" charset="0"/>
              </a:rPr>
              <a:t>which ended up being a flop, and </a:t>
            </a:r>
            <a:r>
              <a:rPr lang="en-US" sz="2400" dirty="0" smtClean="0">
                <a:latin typeface="Franklin Gothic Heavy" panose="020B0903020102020204" pitchFamily="34" charset="0"/>
              </a:rPr>
              <a:t>the </a:t>
            </a:r>
            <a:r>
              <a:rPr lang="en-US" sz="2400" dirty="0">
                <a:latin typeface="Franklin Gothic Heavy" panose="020B0903020102020204" pitchFamily="34" charset="0"/>
              </a:rPr>
              <a:t>more successful films </a:t>
            </a:r>
            <a:r>
              <a:rPr lang="en-US" sz="2400" dirty="0" smtClean="0">
                <a:latin typeface="Franklin Gothic Heavy" panose="020B0903020102020204" pitchFamily="34" charset="0"/>
              </a:rPr>
              <a:t>‘Copper Canyon’ and ‘My </a:t>
            </a:r>
            <a:r>
              <a:rPr lang="en-US" sz="2400" dirty="0">
                <a:latin typeface="Franklin Gothic Heavy" panose="020B0903020102020204" pitchFamily="34" charset="0"/>
              </a:rPr>
              <a:t>favorite </a:t>
            </a:r>
            <a:r>
              <a:rPr lang="en-US" sz="2400" dirty="0" smtClean="0">
                <a:latin typeface="Franklin Gothic Heavy" panose="020B0903020102020204" pitchFamily="34" charset="0"/>
              </a:rPr>
              <a:t>spy’, </a:t>
            </a:r>
            <a:r>
              <a:rPr lang="en-US" sz="2400" dirty="0">
                <a:latin typeface="Franklin Gothic Heavy" panose="020B0903020102020204" pitchFamily="34" charset="0"/>
              </a:rPr>
              <a:t>which respectively hit theater in 1950 and 1951</a:t>
            </a:r>
          </a:p>
        </p:txBody>
      </p:sp>
      <p:pic>
        <p:nvPicPr>
          <p:cNvPr id="7170" name="Picture 2" descr="Prime Video: Samson and Delila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8016" y="313509"/>
            <a:ext cx="2545083" cy="33978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AutoShape 4" descr="A Lady Without Passport (1950) - IM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8441858" y="313510"/>
            <a:ext cx="2387251" cy="3397816"/>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5641621" y="3711326"/>
            <a:ext cx="2471478" cy="2963794"/>
          </a:xfrm>
          <a:prstGeom prst="rect">
            <a:avLst/>
          </a:prstGeom>
          <a:ln>
            <a:noFill/>
          </a:ln>
          <a:effectLst>
            <a:softEdge rad="112500"/>
          </a:effectLst>
        </p:spPr>
      </p:pic>
      <p:pic>
        <p:nvPicPr>
          <p:cNvPr id="8" name="Picture 7"/>
          <p:cNvPicPr>
            <a:picLocks noChangeAspect="1"/>
          </p:cNvPicPr>
          <p:nvPr/>
        </p:nvPicPr>
        <p:blipFill>
          <a:blip r:embed="rId5"/>
          <a:stretch>
            <a:fillRect/>
          </a:stretch>
        </p:blipFill>
        <p:spPr>
          <a:xfrm>
            <a:off x="8521299" y="3711326"/>
            <a:ext cx="2205839" cy="2963794"/>
          </a:xfrm>
          <a:prstGeom prst="rect">
            <a:avLst/>
          </a:prstGeom>
          <a:ln>
            <a:noFill/>
          </a:ln>
          <a:effectLst>
            <a:softEdge rad="112500"/>
          </a:effectLst>
        </p:spPr>
      </p:pic>
    </p:spTree>
    <p:extLst>
      <p:ext uri="{BB962C8B-B14F-4D97-AF65-F5344CB8AC3E}">
        <p14:creationId xmlns:p14="http://schemas.microsoft.com/office/powerpoint/2010/main" val="11643010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9788" y="195943"/>
            <a:ext cx="4529046" cy="261257"/>
          </a:xfrm>
        </p:spPr>
        <p:txBody>
          <a:bodyPr>
            <a:normAutofit fontScale="90000"/>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5368834" y="987425"/>
            <a:ext cx="3019425" cy="2828925"/>
          </a:xfrm>
          <a:prstGeom prst="rect">
            <a:avLst/>
          </a:prstGeom>
          <a:ln>
            <a:noFill/>
          </a:ln>
          <a:effectLst>
            <a:softEdge rad="112500"/>
          </a:effectLst>
        </p:spPr>
      </p:pic>
      <p:sp>
        <p:nvSpPr>
          <p:cNvPr id="4" name="Text Placeholder 3"/>
          <p:cNvSpPr>
            <a:spLocks noGrp="1"/>
          </p:cNvSpPr>
          <p:nvPr>
            <p:ph type="body" sz="half" idx="2"/>
          </p:nvPr>
        </p:nvSpPr>
        <p:spPr>
          <a:xfrm>
            <a:off x="839788" y="987425"/>
            <a:ext cx="4228601" cy="5530941"/>
          </a:xfrm>
        </p:spPr>
        <p:txBody>
          <a:bodyPr/>
          <a:lstStyle/>
          <a:p>
            <a:r>
              <a:rPr lang="en-US" dirty="0" smtClean="0"/>
              <a:t> </a:t>
            </a:r>
            <a:r>
              <a:rPr lang="en-US" sz="2400" dirty="0">
                <a:latin typeface="Franklin Gothic Heavy" panose="020B0903020102020204" pitchFamily="34" charset="0"/>
              </a:rPr>
              <a:t>H</a:t>
            </a:r>
            <a:r>
              <a:rPr lang="en-US" sz="2400" dirty="0" smtClean="0">
                <a:latin typeface="Franklin Gothic Heavy" panose="020B0903020102020204" pitchFamily="34" charset="0"/>
              </a:rPr>
              <a:t>er </a:t>
            </a:r>
            <a:r>
              <a:rPr lang="en-US" sz="2400" dirty="0">
                <a:latin typeface="Franklin Gothic Heavy" panose="020B0903020102020204" pitchFamily="34" charset="0"/>
              </a:rPr>
              <a:t>film career began to decline, after trying her hand out as a producer and playing multiple roles in 1954s </a:t>
            </a:r>
            <a:r>
              <a:rPr lang="en-US" sz="2400" dirty="0" smtClean="0">
                <a:latin typeface="Franklin Gothic Heavy" panose="020B0903020102020204" pitchFamily="34" charset="0"/>
              </a:rPr>
              <a:t>‘loves </a:t>
            </a:r>
            <a:r>
              <a:rPr lang="en-US" sz="2400" dirty="0">
                <a:latin typeface="Franklin Gothic Heavy" panose="020B0903020102020204" pitchFamily="34" charset="0"/>
              </a:rPr>
              <a:t>of three Q</a:t>
            </a:r>
            <a:r>
              <a:rPr lang="en-US" sz="2400" dirty="0" smtClean="0">
                <a:latin typeface="Franklin Gothic Heavy" panose="020B0903020102020204" pitchFamily="34" charset="0"/>
              </a:rPr>
              <a:t>ueens’, </a:t>
            </a:r>
            <a:r>
              <a:rPr lang="en-US" sz="2400" dirty="0">
                <a:latin typeface="Franklin Gothic Heavy" panose="020B0903020102020204" pitchFamily="34" charset="0"/>
              </a:rPr>
              <a:t>she ended up losing millions of dollars when the project failed to impress critics and audiences alike. </a:t>
            </a:r>
            <a:r>
              <a:rPr lang="en-US" sz="2400" dirty="0" smtClean="0">
                <a:latin typeface="Franklin Gothic Heavy" panose="020B0903020102020204" pitchFamily="34" charset="0"/>
              </a:rPr>
              <a:t>In </a:t>
            </a:r>
            <a:r>
              <a:rPr lang="en-US" sz="2400" dirty="0">
                <a:latin typeface="Franklin Gothic Heavy" panose="020B0903020102020204" pitchFamily="34" charset="0"/>
              </a:rPr>
              <a:t>1955, she played Joan of Arc in the film ‘the story of Mankind’, yet another commercial flop. </a:t>
            </a:r>
            <a:r>
              <a:rPr lang="en-US" sz="2400" dirty="0" smtClean="0">
                <a:latin typeface="Franklin Gothic Heavy" panose="020B0903020102020204" pitchFamily="34" charset="0"/>
              </a:rPr>
              <a:t>Her </a:t>
            </a:r>
            <a:r>
              <a:rPr lang="en-US" sz="2400" dirty="0">
                <a:latin typeface="Franklin Gothic Heavy" panose="020B0903020102020204" pitchFamily="34" charset="0"/>
              </a:rPr>
              <a:t>last film was the 1958 thriller ‘the female animal’.</a:t>
            </a:r>
          </a:p>
        </p:txBody>
      </p:sp>
      <p:pic>
        <p:nvPicPr>
          <p:cNvPr id="6" name="Picture 5"/>
          <p:cNvPicPr>
            <a:picLocks noChangeAspect="1"/>
          </p:cNvPicPr>
          <p:nvPr/>
        </p:nvPicPr>
        <p:blipFill>
          <a:blip r:embed="rId3"/>
          <a:stretch>
            <a:fillRect/>
          </a:stretch>
        </p:blipFill>
        <p:spPr>
          <a:xfrm>
            <a:off x="8490858" y="987425"/>
            <a:ext cx="3268434" cy="5361124"/>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5460274" y="3784511"/>
            <a:ext cx="2927985" cy="2564038"/>
          </a:xfrm>
          <a:prstGeom prst="rect">
            <a:avLst/>
          </a:prstGeom>
          <a:ln>
            <a:noFill/>
          </a:ln>
          <a:effectLst>
            <a:softEdge rad="112500"/>
          </a:effectLst>
        </p:spPr>
      </p:pic>
    </p:spTree>
    <p:extLst>
      <p:ext uri="{BB962C8B-B14F-4D97-AF65-F5344CB8AC3E}">
        <p14:creationId xmlns:p14="http://schemas.microsoft.com/office/powerpoint/2010/main" val="3545972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34600" cy="549275"/>
          </a:xfrm>
        </p:spPr>
        <p:txBody>
          <a:bodyPr>
            <a:normAutofit fontScale="90000"/>
          </a:bodyPr>
          <a:lstStyle/>
          <a:p>
            <a:endParaRPr lang="en-US" dirty="0"/>
          </a:p>
        </p:txBody>
      </p:sp>
      <p:sp>
        <p:nvSpPr>
          <p:cNvPr id="3" name="Content Placeholder 2"/>
          <p:cNvSpPr>
            <a:spLocks noGrp="1"/>
          </p:cNvSpPr>
          <p:nvPr>
            <p:ph sz="half" idx="1"/>
          </p:nvPr>
        </p:nvSpPr>
        <p:spPr>
          <a:xfrm>
            <a:off x="838199" y="1162594"/>
            <a:ext cx="5392784" cy="5512525"/>
          </a:xfrm>
        </p:spPr>
        <p:txBody>
          <a:bodyPr>
            <a:normAutofit/>
          </a:bodyPr>
          <a:lstStyle/>
          <a:p>
            <a:pPr marL="0" indent="0">
              <a:buNone/>
            </a:pPr>
            <a:r>
              <a:rPr lang="en-US" dirty="0">
                <a:latin typeface="Franklin Gothic Heavy" panose="020B0903020102020204" pitchFamily="34" charset="0"/>
              </a:rPr>
              <a:t>I</a:t>
            </a:r>
            <a:r>
              <a:rPr lang="en-US" dirty="0" smtClean="0">
                <a:latin typeface="Franklin Gothic Heavy" panose="020B0903020102020204" pitchFamily="34" charset="0"/>
              </a:rPr>
              <a:t>n </a:t>
            </a:r>
            <a:r>
              <a:rPr lang="en-US" dirty="0">
                <a:latin typeface="Franklin Gothic Heavy" panose="020B0903020102020204" pitchFamily="34" charset="0"/>
              </a:rPr>
              <a:t>1981, after her eyesight had begun to fail, </a:t>
            </a:r>
            <a:r>
              <a:rPr lang="en-US" dirty="0" err="1">
                <a:latin typeface="Franklin Gothic Heavy" panose="020B0903020102020204" pitchFamily="34" charset="0"/>
              </a:rPr>
              <a:t>Lamarr</a:t>
            </a:r>
            <a:r>
              <a:rPr lang="en-US" dirty="0">
                <a:latin typeface="Franklin Gothic Heavy" panose="020B0903020102020204" pitchFamily="34" charset="0"/>
              </a:rPr>
              <a:t> retreated from the spotlight and settled in Miami Beach, Florida. I</a:t>
            </a:r>
            <a:r>
              <a:rPr lang="en-US" dirty="0" smtClean="0">
                <a:latin typeface="Franklin Gothic Heavy" panose="020B0903020102020204" pitchFamily="34" charset="0"/>
              </a:rPr>
              <a:t>n </a:t>
            </a:r>
            <a:r>
              <a:rPr lang="en-US" dirty="0">
                <a:latin typeface="Franklin Gothic Heavy" panose="020B0903020102020204" pitchFamily="34" charset="0"/>
              </a:rPr>
              <a:t>1991, she was arrested in Florida for stealing $21.48 worth of eye drop and </a:t>
            </a:r>
            <a:r>
              <a:rPr lang="en-US" dirty="0" err="1">
                <a:latin typeface="Franklin Gothic Heavy" panose="020B0903020102020204" pitchFamily="34" charset="0"/>
              </a:rPr>
              <a:t>lexatives</a:t>
            </a:r>
            <a:r>
              <a:rPr lang="en-US" dirty="0">
                <a:latin typeface="Franklin Gothic Heavy" panose="020B0903020102020204" pitchFamily="34" charset="0"/>
              </a:rPr>
              <a:t>. </a:t>
            </a:r>
            <a:endParaRPr lang="en-US" dirty="0" smtClean="0">
              <a:latin typeface="Franklin Gothic Heavy" panose="020B0903020102020204" pitchFamily="34" charset="0"/>
            </a:endParaRPr>
          </a:p>
          <a:p>
            <a:pPr marL="0" indent="0">
              <a:buNone/>
            </a:pPr>
            <a:r>
              <a:rPr lang="en-US" dirty="0">
                <a:latin typeface="Franklin Gothic Heavy" panose="020B0903020102020204" pitchFamily="34" charset="0"/>
              </a:rPr>
              <a:t>F</a:t>
            </a:r>
            <a:r>
              <a:rPr lang="en-US" dirty="0" smtClean="0">
                <a:latin typeface="Franklin Gothic Heavy" panose="020B0903020102020204" pitchFamily="34" charset="0"/>
              </a:rPr>
              <a:t>or </a:t>
            </a:r>
            <a:r>
              <a:rPr lang="en-US" dirty="0">
                <a:latin typeface="Franklin Gothic Heavy" panose="020B0903020102020204" pitchFamily="34" charset="0"/>
              </a:rPr>
              <a:t>the last few decades of her life, </a:t>
            </a:r>
            <a:r>
              <a:rPr lang="en-US" dirty="0" err="1">
                <a:latin typeface="Franklin Gothic Heavy" panose="020B0903020102020204" pitchFamily="34" charset="0"/>
              </a:rPr>
              <a:t>Lamarr</a:t>
            </a:r>
            <a:r>
              <a:rPr lang="en-US" dirty="0">
                <a:latin typeface="Franklin Gothic Heavy" panose="020B0903020102020204" pitchFamily="34" charset="0"/>
              </a:rPr>
              <a:t> continued to live in seclusion with her only connection to the outside world being the telephone. </a:t>
            </a:r>
          </a:p>
          <a:p>
            <a:pPr marL="0" indent="0">
              <a:buNone/>
            </a:pP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8041" y="1162595"/>
            <a:ext cx="4546339" cy="5238206"/>
          </a:xfrm>
          <a:prstGeom prst="rect">
            <a:avLst/>
          </a:prstGeom>
          <a:ln>
            <a:noFill/>
          </a:ln>
          <a:effectLst>
            <a:softEdge rad="112500"/>
          </a:effectLst>
        </p:spPr>
      </p:pic>
    </p:spTree>
    <p:extLst>
      <p:ext uri="{BB962C8B-B14F-4D97-AF65-F5344CB8AC3E}">
        <p14:creationId xmlns:p14="http://schemas.microsoft.com/office/powerpoint/2010/main" val="27457079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latin typeface="Franklin Gothic Heavy" panose="020B0903020102020204" pitchFamily="34" charset="0"/>
              </a:rPr>
              <a:t>O</a:t>
            </a:r>
            <a:r>
              <a:rPr lang="en-US" sz="3100" dirty="0" smtClean="0">
                <a:latin typeface="Franklin Gothic Heavy" panose="020B0903020102020204" pitchFamily="34" charset="0"/>
              </a:rPr>
              <a:t>n January </a:t>
            </a:r>
            <a:r>
              <a:rPr lang="en-US" sz="3100" dirty="0">
                <a:latin typeface="Franklin Gothic Heavy" panose="020B0903020102020204" pitchFamily="34" charset="0"/>
              </a:rPr>
              <a:t>19, 2000, </a:t>
            </a:r>
            <a:r>
              <a:rPr lang="en-US" sz="3100" dirty="0" err="1">
                <a:latin typeface="Franklin Gothic Heavy" panose="020B0903020102020204" pitchFamily="34" charset="0"/>
              </a:rPr>
              <a:t>Hedy</a:t>
            </a:r>
            <a:r>
              <a:rPr lang="en-US" sz="3100" dirty="0">
                <a:latin typeface="Franklin Gothic Heavy" panose="020B0903020102020204" pitchFamily="34" charset="0"/>
              </a:rPr>
              <a:t> </a:t>
            </a:r>
            <a:r>
              <a:rPr lang="en-US" sz="3100" dirty="0" err="1">
                <a:latin typeface="Franklin Gothic Heavy" panose="020B0903020102020204" pitchFamily="34" charset="0"/>
              </a:rPr>
              <a:t>Lamarr</a:t>
            </a:r>
            <a:r>
              <a:rPr lang="en-US" sz="3100" dirty="0">
                <a:latin typeface="Franklin Gothic Heavy" panose="020B0903020102020204" pitchFamily="34" charset="0"/>
              </a:rPr>
              <a:t> died in Casselberry, Florida, </a:t>
            </a:r>
            <a:r>
              <a:rPr lang="en-US" sz="3100" dirty="0" smtClean="0">
                <a:latin typeface="Franklin Gothic Heavy" panose="020B0903020102020204" pitchFamily="34" charset="0"/>
              </a:rPr>
              <a:t>due to a heart </a:t>
            </a:r>
            <a:r>
              <a:rPr lang="en-US" sz="3100" dirty="0">
                <a:latin typeface="Franklin Gothic Heavy" panose="020B0903020102020204" pitchFamily="34" charset="0"/>
              </a:rPr>
              <a:t>disease at the age of 85.</a:t>
            </a:r>
            <a:br>
              <a:rPr lang="en-US" sz="3100" dirty="0">
                <a:latin typeface="Franklin Gothic Heavy" panose="020B0903020102020204" pitchFamily="34" charset="0"/>
              </a:rPr>
            </a:br>
            <a:r>
              <a:rPr lang="en-US" sz="3600" dirty="0">
                <a:latin typeface="Brush Script Std" panose="03060802040607070404" pitchFamily="66" charset="0"/>
              </a:rPr>
              <a:t>A</a:t>
            </a:r>
            <a:r>
              <a:rPr lang="en-US" sz="3600" dirty="0" smtClean="0">
                <a:latin typeface="Brush Script Std" panose="03060802040607070404" pitchFamily="66" charset="0"/>
              </a:rPr>
              <a:t>nd that’s the story of ‘the mother of the Wi-Fi’.</a:t>
            </a:r>
            <a:endParaRPr lang="en-US" sz="3600" dirty="0">
              <a:latin typeface="Brush Script Std" panose="03060802040607070404" pitchFamily="66" charset="0"/>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600553"/>
            <a:ext cx="4204064" cy="4576410"/>
          </a:xfrm>
          <a:prstGeom prst="rect">
            <a:avLst/>
          </a:prstGeom>
          <a:ln>
            <a:noFill/>
          </a:ln>
          <a:effectLst>
            <a:softEdge rad="11250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42264" y="1600554"/>
            <a:ext cx="2548818" cy="4576410"/>
          </a:xfrm>
          <a:prstGeom prst="rect">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753" y="1586722"/>
            <a:ext cx="3149543" cy="4590241"/>
          </a:xfrm>
          <a:prstGeom prst="rect">
            <a:avLst/>
          </a:prstGeom>
          <a:ln>
            <a:noFill/>
          </a:ln>
          <a:effectLst>
            <a:softEdge rad="112500"/>
          </a:effectLst>
        </p:spPr>
      </p:pic>
    </p:spTree>
    <p:extLst>
      <p:ext uri="{BB962C8B-B14F-4D97-AF65-F5344CB8AC3E}">
        <p14:creationId xmlns:p14="http://schemas.microsoft.com/office/powerpoint/2010/main" val="21845504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5719" cy="45719"/>
          </a:xfrm>
        </p:spPr>
        <p:txBody>
          <a:bodyPr>
            <a:normAutofit fontScale="90000"/>
          </a:bodyPr>
          <a:lstStyle/>
          <a:p>
            <a:endParaRPr lang="en-US" dirty="0"/>
          </a:p>
        </p:txBody>
      </p:sp>
      <p:sp>
        <p:nvSpPr>
          <p:cNvPr id="3" name="Content Placeholder 2"/>
          <p:cNvSpPr>
            <a:spLocks noGrp="1"/>
          </p:cNvSpPr>
          <p:nvPr>
            <p:ph sz="half" idx="1"/>
          </p:nvPr>
        </p:nvSpPr>
        <p:spPr>
          <a:xfrm>
            <a:off x="731520" y="600891"/>
            <a:ext cx="6431280" cy="5576072"/>
          </a:xfrm>
        </p:spPr>
        <p:txBody>
          <a:bodyPr/>
          <a:lstStyle/>
          <a:p>
            <a:pPr marL="0" indent="0">
              <a:buNone/>
            </a:pPr>
            <a:r>
              <a:rPr lang="en-US" dirty="0">
                <a:latin typeface="Franklin Gothic Heavy" panose="020B0903020102020204" pitchFamily="34" charset="0"/>
              </a:rPr>
              <a:t>S</a:t>
            </a:r>
            <a:r>
              <a:rPr lang="en-US" dirty="0" smtClean="0">
                <a:latin typeface="Franklin Gothic Heavy" panose="020B0903020102020204" pitchFamily="34" charset="0"/>
              </a:rPr>
              <a:t>he </a:t>
            </a:r>
            <a:r>
              <a:rPr lang="en-US" dirty="0">
                <a:latin typeface="Franklin Gothic Heavy" panose="020B0903020102020204" pitchFamily="34" charset="0"/>
              </a:rPr>
              <a:t>was described as the most beautiful woman in H</a:t>
            </a:r>
            <a:r>
              <a:rPr lang="en-US" dirty="0" smtClean="0">
                <a:latin typeface="Franklin Gothic Heavy" panose="020B0903020102020204" pitchFamily="34" charset="0"/>
              </a:rPr>
              <a:t>ollywood</a:t>
            </a:r>
            <a:r>
              <a:rPr lang="en-US" dirty="0">
                <a:latin typeface="Franklin Gothic Heavy" panose="020B0903020102020204" pitchFamily="34" charset="0"/>
              </a:rPr>
              <a:t>, she made her way through life thanks to her beauty, but nobody would suspect that this Austrian born star had the brains of a world class inventor, she </a:t>
            </a:r>
            <a:r>
              <a:rPr lang="en-US" dirty="0" smtClean="0">
                <a:latin typeface="Franklin Gothic Heavy" panose="020B0903020102020204" pitchFamily="34" charset="0"/>
              </a:rPr>
              <a:t>inspired </a:t>
            </a:r>
            <a:r>
              <a:rPr lang="en-US" dirty="0">
                <a:latin typeface="Franklin Gothic Heavy" panose="020B0903020102020204" pitchFamily="34" charset="0"/>
              </a:rPr>
              <a:t>D</a:t>
            </a:r>
            <a:r>
              <a:rPr lang="en-US" dirty="0" smtClean="0">
                <a:latin typeface="Franklin Gothic Heavy" panose="020B0903020102020204" pitchFamily="34" charset="0"/>
              </a:rPr>
              <a:t>isney Snow </a:t>
            </a:r>
            <a:r>
              <a:rPr lang="en-US" dirty="0">
                <a:latin typeface="Franklin Gothic Heavy" panose="020B0903020102020204" pitchFamily="34" charset="0"/>
              </a:rPr>
              <a:t>W</a:t>
            </a:r>
            <a:r>
              <a:rPr lang="en-US" dirty="0" smtClean="0">
                <a:latin typeface="Franklin Gothic Heavy" panose="020B0903020102020204" pitchFamily="34" charset="0"/>
              </a:rPr>
              <a:t>hite </a:t>
            </a:r>
            <a:r>
              <a:rPr lang="en-US" dirty="0">
                <a:latin typeface="Franklin Gothic Heavy" panose="020B0903020102020204" pitchFamily="34" charset="0"/>
              </a:rPr>
              <a:t>and invented the technology that would later enable </a:t>
            </a:r>
            <a:r>
              <a:rPr lang="en-US" dirty="0" smtClean="0">
                <a:latin typeface="Franklin Gothic Heavy" panose="020B0903020102020204" pitchFamily="34" charset="0"/>
              </a:rPr>
              <a:t>Wi-Fi </a:t>
            </a:r>
            <a:r>
              <a:rPr lang="en-US" dirty="0">
                <a:latin typeface="Franklin Gothic Heavy" panose="020B0903020102020204" pitchFamily="34" charset="0"/>
              </a:rPr>
              <a:t>and B</a:t>
            </a:r>
            <a:r>
              <a:rPr lang="en-US" dirty="0" smtClean="0">
                <a:latin typeface="Franklin Gothic Heavy" panose="020B0903020102020204" pitchFamily="34" charset="0"/>
              </a:rPr>
              <a:t>luetooth </a:t>
            </a:r>
            <a:r>
              <a:rPr lang="en-US" dirty="0">
                <a:latin typeface="Franklin Gothic Heavy" panose="020B0903020102020204" pitchFamily="34" charset="0"/>
              </a:rPr>
              <a:t>today. it’s the story of </a:t>
            </a:r>
            <a:r>
              <a:rPr lang="en-US" dirty="0" err="1">
                <a:latin typeface="Franklin Gothic Heavy" panose="020B0903020102020204" pitchFamily="34" charset="0"/>
              </a:rPr>
              <a:t>Hedy</a:t>
            </a:r>
            <a:r>
              <a:rPr lang="en-US" dirty="0">
                <a:latin typeface="Franklin Gothic Heavy" panose="020B0903020102020204" pitchFamily="34" charset="0"/>
              </a:rPr>
              <a:t> </a:t>
            </a:r>
            <a:r>
              <a:rPr lang="en-US" dirty="0" err="1">
                <a:latin typeface="Franklin Gothic Heavy" panose="020B0903020102020204" pitchFamily="34" charset="0"/>
              </a:rPr>
              <a:t>Lamarr</a:t>
            </a:r>
            <a:r>
              <a:rPr lang="en-US" dirty="0">
                <a:latin typeface="Franklin Gothic Heavy" panose="020B0903020102020204" pitchFamily="34" charset="0"/>
              </a:rPr>
              <a:t>.</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38197" y="601663"/>
            <a:ext cx="3941806" cy="5575300"/>
          </a:xfrm>
          <a:prstGeom prst="ellipse">
            <a:avLst/>
          </a:prstGeom>
          <a:ln>
            <a:noFill/>
          </a:ln>
          <a:effectLst>
            <a:softEdge rad="112500"/>
          </a:effectLst>
        </p:spPr>
      </p:pic>
    </p:spTree>
    <p:extLst>
      <p:ext uri="{BB962C8B-B14F-4D97-AF65-F5344CB8AC3E}">
        <p14:creationId xmlns:p14="http://schemas.microsoft.com/office/powerpoint/2010/main" val="327484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0175"/>
          </a:xfrm>
        </p:spPr>
        <p:txBody>
          <a:bodyPr>
            <a:normAutofit fontScale="90000"/>
          </a:bodyPr>
          <a:lstStyle/>
          <a:p>
            <a:endParaRPr lang="en-US" dirty="0"/>
          </a:p>
        </p:txBody>
      </p:sp>
      <p:sp>
        <p:nvSpPr>
          <p:cNvPr id="3" name="Content Placeholder 2"/>
          <p:cNvSpPr>
            <a:spLocks noGrp="1"/>
          </p:cNvSpPr>
          <p:nvPr>
            <p:ph idx="1"/>
          </p:nvPr>
        </p:nvSpPr>
        <p:spPr>
          <a:xfrm>
            <a:off x="838200" y="660400"/>
            <a:ext cx="10769600" cy="5918200"/>
          </a:xfrm>
        </p:spPr>
        <p:txBody>
          <a:bodyPr>
            <a:normAutofit/>
          </a:bodyPr>
          <a:lstStyle/>
          <a:p>
            <a:pPr marL="0" indent="0">
              <a:buNone/>
            </a:pPr>
            <a:r>
              <a:rPr lang="en-US" dirty="0">
                <a:latin typeface="Franklin Gothic Heavy" panose="020B0903020102020204" pitchFamily="34" charset="0"/>
              </a:rPr>
              <a:t>T</a:t>
            </a:r>
            <a:r>
              <a:rPr lang="en-US" dirty="0" smtClean="0">
                <a:latin typeface="Franklin Gothic Heavy" panose="020B0903020102020204" pitchFamily="34" charset="0"/>
              </a:rPr>
              <a:t>he </a:t>
            </a:r>
            <a:r>
              <a:rPr lang="en-US" dirty="0">
                <a:latin typeface="Franklin Gothic Heavy" panose="020B0903020102020204" pitchFamily="34" charset="0"/>
              </a:rPr>
              <a:t>actress later known as </a:t>
            </a:r>
            <a:r>
              <a:rPr lang="en-US" dirty="0" err="1">
                <a:latin typeface="Franklin Gothic Heavy" panose="020B0903020102020204" pitchFamily="34" charset="0"/>
              </a:rPr>
              <a:t>Hedy</a:t>
            </a:r>
            <a:r>
              <a:rPr lang="en-US" dirty="0">
                <a:latin typeface="Franklin Gothic Heavy" panose="020B0903020102020204" pitchFamily="34" charset="0"/>
              </a:rPr>
              <a:t> </a:t>
            </a:r>
            <a:r>
              <a:rPr lang="en-US" dirty="0" err="1">
                <a:latin typeface="Franklin Gothic Heavy" panose="020B0903020102020204" pitchFamily="34" charset="0"/>
              </a:rPr>
              <a:t>Lamarr</a:t>
            </a:r>
            <a:r>
              <a:rPr lang="en-US" dirty="0">
                <a:latin typeface="Franklin Gothic Heavy" panose="020B0903020102020204" pitchFamily="34" charset="0"/>
              </a:rPr>
              <a:t> was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born </a:t>
            </a:r>
            <a:r>
              <a:rPr lang="en-US" dirty="0">
                <a:latin typeface="Franklin Gothic Heavy" panose="020B0903020102020204" pitchFamily="34" charset="0"/>
              </a:rPr>
              <a:t>as Hedwig </a:t>
            </a:r>
            <a:r>
              <a:rPr lang="en-US" dirty="0" err="1">
                <a:latin typeface="Franklin Gothic Heavy" panose="020B0903020102020204" pitchFamily="34" charset="0"/>
              </a:rPr>
              <a:t>Kissler</a:t>
            </a:r>
            <a:r>
              <a:rPr lang="en-US" dirty="0">
                <a:latin typeface="Franklin Gothic Heavy" panose="020B0903020102020204" pitchFamily="34" charset="0"/>
              </a:rPr>
              <a:t> on </a:t>
            </a:r>
            <a:r>
              <a:rPr lang="en-US" dirty="0" err="1">
                <a:latin typeface="Franklin Gothic Heavy" panose="020B0903020102020204" pitchFamily="34" charset="0"/>
              </a:rPr>
              <a:t>november</a:t>
            </a:r>
            <a:r>
              <a:rPr lang="en-US" dirty="0">
                <a:latin typeface="Franklin Gothic Heavy" panose="020B0903020102020204" pitchFamily="34" charset="0"/>
              </a:rPr>
              <a:t> 9, 1914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in </a:t>
            </a:r>
            <a:r>
              <a:rPr lang="en-US" dirty="0">
                <a:latin typeface="Franklin Gothic Heavy" panose="020B0903020102020204" pitchFamily="34" charset="0"/>
              </a:rPr>
              <a:t>Vienna. </a:t>
            </a:r>
            <a:r>
              <a:rPr lang="en-US" dirty="0" smtClean="0">
                <a:latin typeface="Franklin Gothic Heavy" panose="020B0903020102020204" pitchFamily="34" charset="0"/>
              </a:rPr>
              <a:t>Her </a:t>
            </a:r>
            <a:r>
              <a:rPr lang="en-US" dirty="0">
                <a:latin typeface="Franklin Gothic Heavy" panose="020B0903020102020204" pitchFamily="34" charset="0"/>
              </a:rPr>
              <a:t>parents were able to provide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her </a:t>
            </a:r>
            <a:r>
              <a:rPr lang="en-US" dirty="0">
                <a:latin typeface="Franklin Gothic Heavy" panose="020B0903020102020204" pitchFamily="34" charset="0"/>
              </a:rPr>
              <a:t>with the best education and </a:t>
            </a:r>
            <a:r>
              <a:rPr lang="en-US" dirty="0" smtClean="0">
                <a:latin typeface="Franklin Gothic Heavy" panose="020B0903020102020204" pitchFamily="34" charset="0"/>
              </a:rPr>
              <a:t>introduced</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her to classical music theater and the </a:t>
            </a:r>
            <a:r>
              <a:rPr lang="en-US" dirty="0" smtClean="0">
                <a:latin typeface="Franklin Gothic Heavy" panose="020B0903020102020204" pitchFamily="34" charset="0"/>
              </a:rPr>
              <a:t>arts</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in general. </a:t>
            </a:r>
            <a:r>
              <a:rPr lang="en-US" dirty="0" smtClean="0">
                <a:latin typeface="Franklin Gothic Heavy" panose="020B0903020102020204" pitchFamily="34" charset="0"/>
              </a:rPr>
              <a:t>She </a:t>
            </a:r>
            <a:r>
              <a:rPr lang="en-US" dirty="0">
                <a:latin typeface="Franklin Gothic Heavy" panose="020B0903020102020204" pitchFamily="34" charset="0"/>
              </a:rPr>
              <a:t>was enrolled in one </a:t>
            </a:r>
            <a:r>
              <a:rPr lang="en-US" dirty="0" smtClean="0">
                <a:latin typeface="Franklin Gothic Heavy" panose="020B0903020102020204" pitchFamily="34" charset="0"/>
              </a:rPr>
              <a:t>of</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the best schools in the Austrian capital.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Her  </a:t>
            </a:r>
            <a:r>
              <a:rPr lang="en-US" dirty="0">
                <a:latin typeface="Franklin Gothic Heavy" panose="020B0903020102020204" pitchFamily="34" charset="0"/>
              </a:rPr>
              <a:t>father was supportive of her early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engineering </a:t>
            </a:r>
            <a:r>
              <a:rPr lang="en-US" dirty="0">
                <a:latin typeface="Franklin Gothic Heavy" panose="020B0903020102020204" pitchFamily="34" charset="0"/>
              </a:rPr>
              <a:t>skills but most of all </a:t>
            </a:r>
            <a:r>
              <a:rPr lang="en-US" dirty="0" err="1">
                <a:latin typeface="Franklin Gothic Heavy" panose="020B0903020102020204" pitchFamily="34" charset="0"/>
              </a:rPr>
              <a:t>H</a:t>
            </a:r>
            <a:r>
              <a:rPr lang="en-US" dirty="0" err="1" smtClean="0">
                <a:latin typeface="Franklin Gothic Heavy" panose="020B0903020102020204" pitchFamily="34" charset="0"/>
              </a:rPr>
              <a:t>edy</a:t>
            </a:r>
            <a:r>
              <a:rPr lang="en-US" dirty="0" smtClean="0">
                <a:latin typeface="Franklin Gothic Heavy" panose="020B0903020102020204" pitchFamily="34" charset="0"/>
              </a:rPr>
              <a:t> </a:t>
            </a:r>
          </a:p>
          <a:p>
            <a:pPr marL="0" indent="0">
              <a:buNone/>
            </a:pPr>
            <a:r>
              <a:rPr lang="en-US" dirty="0" smtClean="0">
                <a:latin typeface="Franklin Gothic Heavy" panose="020B0903020102020204" pitchFamily="34" charset="0"/>
              </a:rPr>
              <a:t>was </a:t>
            </a:r>
            <a:r>
              <a:rPr lang="en-US" dirty="0">
                <a:latin typeface="Franklin Gothic Heavy" panose="020B0903020102020204" pitchFamily="34" charset="0"/>
              </a:rPr>
              <a:t>conscious of her beauty and how she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would </a:t>
            </a:r>
            <a:r>
              <a:rPr lang="en-US" dirty="0">
                <a:latin typeface="Franklin Gothic Heavy" panose="020B0903020102020204" pitchFamily="34" charset="0"/>
              </a:rPr>
              <a:t>turn heads wherever she went. </a:t>
            </a:r>
            <a:endParaRPr lang="en-US" dirty="0" smtClean="0">
              <a:latin typeface="Franklin Gothic Heavy" panose="020B0903020102020204" pitchFamily="34" charset="0"/>
            </a:endParaRPr>
          </a:p>
          <a:p>
            <a:pPr marL="0" indent="0">
              <a:buNone/>
            </a:pPr>
            <a:endParaRPr lang="en-US" dirty="0">
              <a:latin typeface="Franklin Gothic Heavy" panose="020B0903020102020204" pitchFamily="34" charset="0"/>
            </a:endParaRPr>
          </a:p>
        </p:txBody>
      </p:sp>
      <p:pic>
        <p:nvPicPr>
          <p:cNvPr id="4" name="Picture 3"/>
          <p:cNvPicPr>
            <a:picLocks noChangeAspect="1"/>
          </p:cNvPicPr>
          <p:nvPr/>
        </p:nvPicPr>
        <p:blipFill>
          <a:blip r:embed="rId2"/>
          <a:stretch>
            <a:fillRect/>
          </a:stretch>
        </p:blipFill>
        <p:spPr>
          <a:xfrm>
            <a:off x="7789348" y="660400"/>
            <a:ext cx="4402652" cy="5797731"/>
          </a:xfrm>
          <a:prstGeom prst="ellipse">
            <a:avLst/>
          </a:prstGeom>
          <a:ln>
            <a:noFill/>
          </a:ln>
          <a:effectLst>
            <a:softEdge rad="112500"/>
          </a:effectLst>
        </p:spPr>
      </p:pic>
    </p:spTree>
    <p:extLst>
      <p:ext uri="{BB962C8B-B14F-4D97-AF65-F5344CB8AC3E}">
        <p14:creationId xmlns:p14="http://schemas.microsoft.com/office/powerpoint/2010/main" val="83288590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40269"/>
          </a:xfrm>
        </p:spPr>
        <p:txBody>
          <a:bodyPr>
            <a:normAutofit fontScale="90000"/>
          </a:bodyPr>
          <a:lstStyle/>
          <a:p>
            <a:endParaRPr lang="en-US" dirty="0"/>
          </a:p>
        </p:txBody>
      </p:sp>
      <p:sp>
        <p:nvSpPr>
          <p:cNvPr id="3" name="Content Placeholder 2"/>
          <p:cNvSpPr>
            <a:spLocks noGrp="1"/>
          </p:cNvSpPr>
          <p:nvPr>
            <p:ph sz="half" idx="1"/>
          </p:nvPr>
        </p:nvSpPr>
        <p:spPr>
          <a:xfrm>
            <a:off x="838200" y="822960"/>
            <a:ext cx="5334000" cy="5682343"/>
          </a:xfrm>
        </p:spPr>
        <p:txBody>
          <a:bodyPr>
            <a:noAutofit/>
          </a:bodyPr>
          <a:lstStyle/>
          <a:p>
            <a:pPr marL="0" indent="0">
              <a:buNone/>
            </a:pPr>
            <a:r>
              <a:rPr lang="en-US" sz="2400" dirty="0" err="1" smtClean="0">
                <a:latin typeface="Franklin Gothic Heavy" panose="020B0903020102020204" pitchFamily="34" charset="0"/>
              </a:rPr>
              <a:t>Hedy</a:t>
            </a:r>
            <a:r>
              <a:rPr lang="en-US" sz="2400" dirty="0" smtClean="0">
                <a:latin typeface="Franklin Gothic Heavy" panose="020B0903020102020204" pitchFamily="34" charset="0"/>
              </a:rPr>
              <a:t> interred </a:t>
            </a:r>
            <a:r>
              <a:rPr lang="en-US" sz="2400" dirty="0">
                <a:latin typeface="Franklin Gothic Heavy" panose="020B0903020102020204" pitchFamily="34" charset="0"/>
              </a:rPr>
              <a:t>a beauty contest at only 12, but her parents were not amazed by this so their solution was to </a:t>
            </a:r>
            <a:r>
              <a:rPr lang="en-US" sz="2400" dirty="0" smtClean="0">
                <a:latin typeface="Franklin Gothic Heavy" panose="020B0903020102020204" pitchFamily="34" charset="0"/>
              </a:rPr>
              <a:t>lock </a:t>
            </a:r>
            <a:r>
              <a:rPr lang="en-US" sz="2400" dirty="0">
                <a:latin typeface="Franklin Gothic Heavy" panose="020B0903020102020204" pitchFamily="34" charset="0"/>
              </a:rPr>
              <a:t>her up in a Swiss boarding school, but </a:t>
            </a:r>
            <a:r>
              <a:rPr lang="en-US" sz="2400" dirty="0" err="1">
                <a:latin typeface="Franklin Gothic Heavy" panose="020B0903020102020204" pitchFamily="34" charset="0"/>
              </a:rPr>
              <a:t>Hedy</a:t>
            </a:r>
            <a:r>
              <a:rPr lang="en-US" sz="2400" dirty="0">
                <a:latin typeface="Franklin Gothic Heavy" panose="020B0903020102020204" pitchFamily="34" charset="0"/>
              </a:rPr>
              <a:t> slipped back to Vienna after demanding her father to go back there, and yet after that she attended another </a:t>
            </a:r>
            <a:r>
              <a:rPr lang="en-US" sz="2400" dirty="0" smtClean="0">
                <a:latin typeface="Franklin Gothic Heavy" panose="020B0903020102020204" pitchFamily="34" charset="0"/>
              </a:rPr>
              <a:t>pageant </a:t>
            </a:r>
            <a:r>
              <a:rPr lang="en-US" sz="2400" dirty="0">
                <a:latin typeface="Franklin Gothic Heavy" panose="020B0903020102020204" pitchFamily="34" charset="0"/>
              </a:rPr>
              <a:t>contest. </a:t>
            </a:r>
            <a:r>
              <a:rPr lang="en-US" sz="2400" dirty="0" err="1">
                <a:latin typeface="Franklin Gothic Heavy" panose="020B0903020102020204" pitchFamily="34" charset="0"/>
              </a:rPr>
              <a:t>Hedy</a:t>
            </a:r>
            <a:r>
              <a:rPr lang="en-US" sz="2400" dirty="0">
                <a:latin typeface="Franklin Gothic Heavy" panose="020B0903020102020204" pitchFamily="34" charset="0"/>
              </a:rPr>
              <a:t> took her first steps to stardom, first she signed up for acting classes then got herself a job as a script writer at Austria’s largest movie production company. Then she left school to work, and her 1</a:t>
            </a:r>
            <a:r>
              <a:rPr lang="en-US" sz="2400" baseline="30000" dirty="0">
                <a:latin typeface="Franklin Gothic Heavy" panose="020B0903020102020204" pitchFamily="34" charset="0"/>
              </a:rPr>
              <a:t>st</a:t>
            </a:r>
            <a:r>
              <a:rPr lang="en-US" sz="2400" dirty="0">
                <a:latin typeface="Franklin Gothic Heavy" panose="020B0903020102020204" pitchFamily="34" charset="0"/>
              </a:rPr>
              <a:t> role was a secretary and the film </a:t>
            </a:r>
            <a:r>
              <a:rPr lang="en-US" sz="2400" dirty="0" err="1">
                <a:latin typeface="Franklin Gothic Heavy" panose="020B0903020102020204" pitchFamily="34" charset="0"/>
              </a:rPr>
              <a:t>premierd</a:t>
            </a:r>
            <a:r>
              <a:rPr lang="en-US" sz="2400" dirty="0">
                <a:latin typeface="Franklin Gothic Heavy" panose="020B0903020102020204" pitchFamily="34" charset="0"/>
              </a:rPr>
              <a:t> in 1930. </a:t>
            </a:r>
          </a:p>
          <a:p>
            <a:pPr marL="0" indent="0">
              <a:buNone/>
            </a:pPr>
            <a:endParaRPr lang="en-US" sz="2400" dirty="0"/>
          </a:p>
        </p:txBody>
      </p:sp>
      <p:pic>
        <p:nvPicPr>
          <p:cNvPr id="5" name="Content Placeholder 4"/>
          <p:cNvPicPr>
            <a:picLocks noGrp="1" noChangeAspect="1"/>
          </p:cNvPicPr>
          <p:nvPr>
            <p:ph sz="half" idx="2"/>
          </p:nvPr>
        </p:nvPicPr>
        <p:blipFill>
          <a:blip r:embed="rId2"/>
          <a:stretch>
            <a:fillRect/>
          </a:stretch>
        </p:blipFill>
        <p:spPr>
          <a:xfrm>
            <a:off x="6521846" y="822960"/>
            <a:ext cx="4451143" cy="5577840"/>
          </a:xfrm>
          <a:prstGeom prst="rect">
            <a:avLst/>
          </a:prstGeom>
          <a:ln>
            <a:noFill/>
          </a:ln>
          <a:effectLst>
            <a:softEdge rad="112500"/>
          </a:effectLst>
        </p:spPr>
      </p:pic>
    </p:spTree>
    <p:extLst>
      <p:ext uri="{BB962C8B-B14F-4D97-AF65-F5344CB8AC3E}">
        <p14:creationId xmlns:p14="http://schemas.microsoft.com/office/powerpoint/2010/main" val="4262736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375"/>
          </a:xfrm>
        </p:spPr>
        <p:txBody>
          <a:bodyPr>
            <a:normAutofit fontScale="90000"/>
          </a:bodyPr>
          <a:lstStyle/>
          <a:p>
            <a:endParaRPr lang="en-US" dirty="0"/>
          </a:p>
        </p:txBody>
      </p:sp>
      <p:sp>
        <p:nvSpPr>
          <p:cNvPr id="3" name="Content Placeholder 2"/>
          <p:cNvSpPr>
            <a:spLocks noGrp="1"/>
          </p:cNvSpPr>
          <p:nvPr>
            <p:ph sz="half" idx="1"/>
          </p:nvPr>
        </p:nvSpPr>
        <p:spPr>
          <a:xfrm>
            <a:off x="838200" y="596900"/>
            <a:ext cx="5334000" cy="6019800"/>
          </a:xfrm>
        </p:spPr>
        <p:txBody>
          <a:bodyPr>
            <a:normAutofit lnSpcReduction="10000"/>
          </a:bodyPr>
          <a:lstStyle/>
          <a:p>
            <a:pPr marL="0" indent="0">
              <a:buNone/>
            </a:pPr>
            <a:r>
              <a:rPr lang="en-US" dirty="0">
                <a:latin typeface="Franklin Gothic Heavy" panose="020B0903020102020204" pitchFamily="34" charset="0"/>
              </a:rPr>
              <a:t>W</a:t>
            </a:r>
            <a:r>
              <a:rPr lang="en-US" dirty="0" smtClean="0">
                <a:latin typeface="Franklin Gothic Heavy" panose="020B0903020102020204" pitchFamily="34" charset="0"/>
              </a:rPr>
              <a:t>ith </a:t>
            </a:r>
            <a:r>
              <a:rPr lang="en-US" dirty="0">
                <a:latin typeface="Franklin Gothic Heavy" panose="020B0903020102020204" pitchFamily="34" charset="0"/>
              </a:rPr>
              <a:t>her first success she grabbed the attention of some producers. </a:t>
            </a:r>
            <a:r>
              <a:rPr lang="en-US" dirty="0" smtClean="0">
                <a:latin typeface="Franklin Gothic Heavy" panose="020B0903020102020204" pitchFamily="34" charset="0"/>
              </a:rPr>
              <a:t>After </a:t>
            </a:r>
            <a:r>
              <a:rPr lang="en-US" dirty="0">
                <a:latin typeface="Franklin Gothic Heavy" panose="020B0903020102020204" pitchFamily="34" charset="0"/>
              </a:rPr>
              <a:t>being named as the most beautiful girl in the world in 1931, </a:t>
            </a:r>
            <a:r>
              <a:rPr lang="en-US" dirty="0" err="1">
                <a:latin typeface="Franklin Gothic Heavy" panose="020B0903020102020204" pitchFamily="34" charset="0"/>
              </a:rPr>
              <a:t>H</a:t>
            </a:r>
            <a:r>
              <a:rPr lang="en-US" dirty="0" err="1" smtClean="0">
                <a:latin typeface="Franklin Gothic Heavy" panose="020B0903020102020204" pitchFamily="34" charset="0"/>
              </a:rPr>
              <a:t>edy</a:t>
            </a:r>
            <a:r>
              <a:rPr lang="en-US" dirty="0" smtClean="0">
                <a:latin typeface="Franklin Gothic Heavy" panose="020B0903020102020204" pitchFamily="34" charset="0"/>
              </a:rPr>
              <a:t> </a:t>
            </a:r>
            <a:r>
              <a:rPr lang="en-US" dirty="0">
                <a:latin typeface="Franklin Gothic Heavy" panose="020B0903020102020204" pitchFamily="34" charset="0"/>
              </a:rPr>
              <a:t>got herself more job offers in the </a:t>
            </a:r>
            <a:r>
              <a:rPr lang="en-US" dirty="0" smtClean="0">
                <a:latin typeface="Franklin Gothic Heavy" panose="020B0903020102020204" pitchFamily="34" charset="0"/>
              </a:rPr>
              <a:t>cinematic </a:t>
            </a:r>
            <a:r>
              <a:rPr lang="en-US" dirty="0">
                <a:latin typeface="Franklin Gothic Heavy" panose="020B0903020102020204" pitchFamily="34" charset="0"/>
              </a:rPr>
              <a:t>world which led her to move to Berlin and shoot two films, but with the rise of the power of the Nazi party she moved back to Vienna and she got hired by Czech director Gustav </a:t>
            </a:r>
            <a:r>
              <a:rPr lang="en-US" dirty="0" err="1">
                <a:latin typeface="Franklin Gothic Heavy" panose="020B0903020102020204" pitchFamily="34" charset="0"/>
              </a:rPr>
              <a:t>Mahati</a:t>
            </a:r>
            <a:r>
              <a:rPr lang="en-US" dirty="0">
                <a:latin typeface="Franklin Gothic Heavy" panose="020B0903020102020204" pitchFamily="34" charset="0"/>
              </a:rPr>
              <a:t> to act in a film that would set </a:t>
            </a:r>
            <a:r>
              <a:rPr lang="en-US" dirty="0" smtClean="0">
                <a:latin typeface="Franklin Gothic Heavy" panose="020B0903020102020204" pitchFamily="34" charset="0"/>
              </a:rPr>
              <a:t>Europe </a:t>
            </a:r>
            <a:r>
              <a:rPr lang="en-US" dirty="0">
                <a:latin typeface="Franklin Gothic Heavy" panose="020B0903020102020204" pitchFamily="34" charset="0"/>
              </a:rPr>
              <a:t>ablaze with controversy E</a:t>
            </a:r>
            <a:r>
              <a:rPr lang="en-US" dirty="0" smtClean="0">
                <a:latin typeface="Franklin Gothic Heavy" panose="020B0903020102020204" pitchFamily="34" charset="0"/>
              </a:rPr>
              <a:t>cstasy.</a:t>
            </a:r>
            <a:endParaRPr lang="en-US" dirty="0">
              <a:latin typeface="Franklin Gothic Heavy" panose="020B0903020102020204" pitchFamily="34" charset="0"/>
            </a:endParaRPr>
          </a:p>
        </p:txBody>
      </p:sp>
      <p:pic>
        <p:nvPicPr>
          <p:cNvPr id="1026" name="Picture 2" descr="Amazon.com: Ecstasy : Hedy Lamarr, Gustav Machaty: Movies &amp; TV"/>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51651" y="596900"/>
            <a:ext cx="3725850" cy="5490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483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9789" y="165100"/>
            <a:ext cx="3668712" cy="292100"/>
          </a:xfrm>
        </p:spPr>
        <p:txBody>
          <a:bodyPr>
            <a:normAutofit fontScale="90000"/>
          </a:bodyPr>
          <a:lstStyle/>
          <a:p>
            <a:endParaRPr lang="en-US" dirty="0"/>
          </a:p>
        </p:txBody>
      </p:sp>
      <p:sp>
        <p:nvSpPr>
          <p:cNvPr id="3" name="Content Placeholder 2"/>
          <p:cNvSpPr>
            <a:spLocks noGrp="1"/>
          </p:cNvSpPr>
          <p:nvPr>
            <p:ph idx="1"/>
          </p:nvPr>
        </p:nvSpPr>
        <p:spPr>
          <a:xfrm>
            <a:off x="4648200" y="987425"/>
            <a:ext cx="6707188" cy="4873625"/>
          </a:xfrm>
        </p:spPr>
        <p:txBody>
          <a:bodyPr>
            <a:normAutofit fontScale="85000" lnSpcReduction="20000"/>
          </a:bodyPr>
          <a:lstStyle/>
          <a:p>
            <a:pPr marL="0" indent="0">
              <a:buNone/>
            </a:pPr>
            <a:r>
              <a:rPr lang="en-US" dirty="0" err="1">
                <a:latin typeface="Franklin Gothic Heavy" panose="020B0903020102020204" pitchFamily="34" charset="0"/>
              </a:rPr>
              <a:t>H</a:t>
            </a:r>
            <a:r>
              <a:rPr lang="en-US" dirty="0" err="1" smtClean="0">
                <a:latin typeface="Franklin Gothic Heavy" panose="020B0903020102020204" pitchFamily="34" charset="0"/>
              </a:rPr>
              <a:t>edy</a:t>
            </a:r>
            <a:r>
              <a:rPr lang="en-US" dirty="0" smtClean="0">
                <a:latin typeface="Franklin Gothic Heavy" panose="020B0903020102020204" pitchFamily="34" charset="0"/>
              </a:rPr>
              <a:t> </a:t>
            </a:r>
            <a:r>
              <a:rPr lang="en-US" dirty="0">
                <a:latin typeface="Franklin Gothic Heavy" panose="020B0903020102020204" pitchFamily="34" charset="0"/>
              </a:rPr>
              <a:t>and her parents got harassed by </a:t>
            </a:r>
            <a:r>
              <a:rPr lang="en-US" dirty="0" smtClean="0">
                <a:latin typeface="Franklin Gothic Heavy" panose="020B0903020102020204" pitchFamily="34" charset="0"/>
              </a:rPr>
              <a:t>Fritz </a:t>
            </a:r>
            <a:r>
              <a:rPr lang="en-US" dirty="0">
                <a:latin typeface="Franklin Gothic Heavy" panose="020B0903020102020204" pitchFamily="34" charset="0"/>
              </a:rPr>
              <a:t>Mandel who came from a wealthy Hungarian family and he demanded an </a:t>
            </a:r>
            <a:r>
              <a:rPr lang="en-US" dirty="0" smtClean="0">
                <a:latin typeface="Franklin Gothic Heavy" panose="020B0903020102020204" pitchFamily="34" charset="0"/>
              </a:rPr>
              <a:t>engagement </a:t>
            </a:r>
            <a:r>
              <a:rPr lang="en-US" dirty="0">
                <a:latin typeface="Franklin Gothic Heavy" panose="020B0903020102020204" pitchFamily="34" charset="0"/>
              </a:rPr>
              <a:t>and then got married on the 10th of august 1933.</a:t>
            </a:r>
          </a:p>
          <a:p>
            <a:pPr marL="0" indent="0">
              <a:buNone/>
            </a:pPr>
            <a:r>
              <a:rPr lang="en-US" dirty="0">
                <a:latin typeface="Franklin Gothic Heavy" panose="020B0903020102020204" pitchFamily="34" charset="0"/>
              </a:rPr>
              <a:t>R</a:t>
            </a:r>
            <a:r>
              <a:rPr lang="en-US" dirty="0" smtClean="0">
                <a:latin typeface="Franklin Gothic Heavy" panose="020B0903020102020204" pitchFamily="34" charset="0"/>
              </a:rPr>
              <a:t>ight </a:t>
            </a:r>
            <a:r>
              <a:rPr lang="en-US" dirty="0">
                <a:latin typeface="Franklin Gothic Heavy" panose="020B0903020102020204" pitchFamily="34" charset="0"/>
              </a:rPr>
              <a:t>after that he started getting jealous and he demanded that </a:t>
            </a:r>
            <a:r>
              <a:rPr lang="en-US" dirty="0" err="1">
                <a:latin typeface="Franklin Gothic Heavy" panose="020B0903020102020204" pitchFamily="34" charset="0"/>
              </a:rPr>
              <a:t>H</a:t>
            </a:r>
            <a:r>
              <a:rPr lang="en-US" dirty="0" err="1" smtClean="0">
                <a:latin typeface="Franklin Gothic Heavy" panose="020B0903020102020204" pitchFamily="34" charset="0"/>
              </a:rPr>
              <a:t>edy</a:t>
            </a:r>
            <a:r>
              <a:rPr lang="en-US" dirty="0" smtClean="0">
                <a:latin typeface="Franklin Gothic Heavy" panose="020B0903020102020204" pitchFamily="34" charset="0"/>
              </a:rPr>
              <a:t> </a:t>
            </a:r>
            <a:r>
              <a:rPr lang="en-US" dirty="0">
                <a:latin typeface="Franklin Gothic Heavy" panose="020B0903020102020204" pitchFamily="34" charset="0"/>
              </a:rPr>
              <a:t>quit acting and that every print of </a:t>
            </a:r>
            <a:r>
              <a:rPr lang="en-US" dirty="0" smtClean="0">
                <a:latin typeface="Franklin Gothic Heavy" panose="020B0903020102020204" pitchFamily="34" charset="0"/>
              </a:rPr>
              <a:t>Ecstasy </a:t>
            </a:r>
            <a:r>
              <a:rPr lang="en-US" dirty="0">
                <a:latin typeface="Franklin Gothic Heavy" panose="020B0903020102020204" pitchFamily="34" charset="0"/>
              </a:rPr>
              <a:t>would be bought and destroyed.</a:t>
            </a:r>
          </a:p>
          <a:p>
            <a:pPr marL="0" indent="0">
              <a:buNone/>
            </a:pPr>
            <a:r>
              <a:rPr lang="en-US" dirty="0">
                <a:latin typeface="Franklin Gothic Heavy" panose="020B0903020102020204" pitchFamily="34" charset="0"/>
              </a:rPr>
              <a:t>Mandel locked up </a:t>
            </a:r>
            <a:r>
              <a:rPr lang="en-US" dirty="0" err="1">
                <a:latin typeface="Franklin Gothic Heavy" panose="020B0903020102020204" pitchFamily="34" charset="0"/>
              </a:rPr>
              <a:t>Hedy</a:t>
            </a:r>
            <a:r>
              <a:rPr lang="en-US" dirty="0">
                <a:latin typeface="Franklin Gothic Heavy" panose="020B0903020102020204" pitchFamily="34" charset="0"/>
              </a:rPr>
              <a:t> in his own version of R</a:t>
            </a:r>
            <a:r>
              <a:rPr lang="en-US" dirty="0" smtClean="0">
                <a:latin typeface="Franklin Gothic Heavy" panose="020B0903020102020204" pitchFamily="34" charset="0"/>
              </a:rPr>
              <a:t>apunzel’s </a:t>
            </a:r>
            <a:r>
              <a:rPr lang="en-US" dirty="0">
                <a:latin typeface="Franklin Gothic Heavy" panose="020B0903020102020204" pitchFamily="34" charset="0"/>
              </a:rPr>
              <a:t>tower in which she had no interaction with the outside world. </a:t>
            </a:r>
            <a:r>
              <a:rPr lang="en-US" dirty="0" err="1">
                <a:latin typeface="Franklin Gothic Heavy" panose="020B0903020102020204" pitchFamily="34" charset="0"/>
              </a:rPr>
              <a:t>Hedy</a:t>
            </a:r>
            <a:r>
              <a:rPr lang="en-US" dirty="0">
                <a:latin typeface="Franklin Gothic Heavy" panose="020B0903020102020204" pitchFamily="34" charset="0"/>
              </a:rPr>
              <a:t> had tried several times to escape her husband’s prison but it was never a success.</a:t>
            </a:r>
          </a:p>
        </p:txBody>
      </p:sp>
      <p:sp>
        <p:nvSpPr>
          <p:cNvPr id="4" name="Text Placeholder 3"/>
          <p:cNvSpPr>
            <a:spLocks noGrp="1"/>
          </p:cNvSpPr>
          <p:nvPr>
            <p:ph type="body" sz="half" idx="2"/>
          </p:nvPr>
        </p:nvSpPr>
        <p:spPr>
          <a:xfrm>
            <a:off x="839788" y="987425"/>
            <a:ext cx="3541713" cy="4881563"/>
          </a:xfrm>
        </p:spPr>
        <p:txBody>
          <a:bodyPr/>
          <a:lstStyle/>
          <a:p>
            <a:endParaRPr lang="en-US" dirty="0"/>
          </a:p>
        </p:txBody>
      </p:sp>
      <p:pic>
        <p:nvPicPr>
          <p:cNvPr id="2050" name="Picture 2" descr="La azarosa vida de Fritz Mandl: negocios en la Argentina, acusaciones de  nazismo y un matrimonio con una belleza de Hollywood - Infob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9" y="987168"/>
            <a:ext cx="3541712" cy="45027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777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177800"/>
            <a:ext cx="4165600" cy="187325"/>
          </a:xfrm>
        </p:spPr>
        <p:txBody>
          <a:bodyPr>
            <a:normAutofit fontScale="90000"/>
          </a:bodyPr>
          <a:lstStyle/>
          <a:p>
            <a:endParaRPr lang="en-US" dirty="0"/>
          </a:p>
        </p:txBody>
      </p:sp>
      <p:sp>
        <p:nvSpPr>
          <p:cNvPr id="3" name="Content Placeholder 2"/>
          <p:cNvSpPr>
            <a:spLocks noGrp="1"/>
          </p:cNvSpPr>
          <p:nvPr>
            <p:ph idx="1"/>
          </p:nvPr>
        </p:nvSpPr>
        <p:spPr>
          <a:xfrm>
            <a:off x="838200" y="558800"/>
            <a:ext cx="10515600" cy="6096000"/>
          </a:xfrm>
        </p:spPr>
        <p:txBody>
          <a:bodyPr>
            <a:normAutofit/>
          </a:bodyPr>
          <a:lstStyle/>
          <a:p>
            <a:pPr marL="0" indent="0">
              <a:buNone/>
            </a:pPr>
            <a:endParaRPr lang="en-US" dirty="0">
              <a:latin typeface="Franklin Gothic Heavy" panose="020B0903020102020204" pitchFamily="34" charset="0"/>
            </a:endParaRPr>
          </a:p>
          <a:p>
            <a:pPr marL="0" indent="0">
              <a:buNone/>
            </a:pP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In </a:t>
            </a:r>
            <a:r>
              <a:rPr lang="en-US" dirty="0">
                <a:latin typeface="Franklin Gothic Heavy" panose="020B0903020102020204" pitchFamily="34" charset="0"/>
              </a:rPr>
              <a:t>early 1937 </a:t>
            </a:r>
            <a:r>
              <a:rPr lang="en-US" dirty="0" err="1">
                <a:latin typeface="Franklin Gothic Heavy" panose="020B0903020102020204" pitchFamily="34" charset="0"/>
              </a:rPr>
              <a:t>Hedy</a:t>
            </a:r>
            <a:r>
              <a:rPr lang="en-US" dirty="0">
                <a:latin typeface="Franklin Gothic Heavy" panose="020B0903020102020204" pitchFamily="34" charset="0"/>
              </a:rPr>
              <a:t> hired a lookalike named Laura and gave 3 sleeping pills so she could use Laura’s car to escape to the nearby train station and hopped on a train for freedom. </a:t>
            </a:r>
            <a:r>
              <a:rPr lang="en-US" dirty="0" smtClean="0">
                <a:latin typeface="Franklin Gothic Heavy" panose="020B0903020102020204" pitchFamily="34" charset="0"/>
              </a:rPr>
              <a:t>Her </a:t>
            </a:r>
            <a:r>
              <a:rPr lang="en-US" dirty="0">
                <a:latin typeface="Franklin Gothic Heavy" panose="020B0903020102020204" pitchFamily="34" charset="0"/>
              </a:rPr>
              <a:t>experience with Fritz had not been entirely negative, she was supposed to play the role of a trophy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wife </a:t>
            </a:r>
            <a:r>
              <a:rPr lang="en-US" dirty="0">
                <a:latin typeface="Franklin Gothic Heavy" panose="020B0903020102020204" pitchFamily="34" charset="0"/>
              </a:rPr>
              <a:t>at business gatherings and she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enjoyed </a:t>
            </a:r>
            <a:r>
              <a:rPr lang="en-US" dirty="0">
                <a:latin typeface="Franklin Gothic Heavy" panose="020B0903020102020204" pitchFamily="34" charset="0"/>
              </a:rPr>
              <a:t>discussing </a:t>
            </a:r>
            <a:endParaRPr lang="en-US" dirty="0" smtClean="0">
              <a:latin typeface="Franklin Gothic Heavy" panose="020B0903020102020204" pitchFamily="34" charset="0"/>
            </a:endParaRPr>
          </a:p>
          <a:p>
            <a:pPr marL="0" indent="0">
              <a:buNone/>
            </a:pPr>
            <a:r>
              <a:rPr lang="en-US" dirty="0" smtClean="0">
                <a:latin typeface="Franklin Gothic Heavy" panose="020B0903020102020204" pitchFamily="34" charset="0"/>
              </a:rPr>
              <a:t>technical </a:t>
            </a:r>
            <a:r>
              <a:rPr lang="en-US" dirty="0">
                <a:latin typeface="Franklin Gothic Heavy" panose="020B0903020102020204" pitchFamily="34" charset="0"/>
              </a:rPr>
              <a:t>details with </a:t>
            </a:r>
            <a:r>
              <a:rPr lang="en-US" dirty="0" smtClean="0">
                <a:latin typeface="Franklin Gothic Heavy" panose="020B0903020102020204" pitchFamily="34" charset="0"/>
              </a:rPr>
              <a:t>Fritz’s</a:t>
            </a:r>
          </a:p>
          <a:p>
            <a:pPr marL="0" indent="0">
              <a:buNone/>
            </a:pPr>
            <a:r>
              <a:rPr lang="en-US" dirty="0" smtClean="0">
                <a:latin typeface="Franklin Gothic Heavy" panose="020B0903020102020204" pitchFamily="34" charset="0"/>
              </a:rPr>
              <a:t> </a:t>
            </a:r>
            <a:r>
              <a:rPr lang="en-US" dirty="0">
                <a:latin typeface="Franklin Gothic Heavy" panose="020B0903020102020204" pitchFamily="34" charset="0"/>
              </a:rPr>
              <a:t>colleagues especially engineers. </a:t>
            </a:r>
            <a:endParaRPr lang="en-US" dirty="0" smtClean="0">
              <a:latin typeface="Franklin Gothic Heavy" panose="020B0903020102020204" pitchFamily="34" charset="0"/>
            </a:endParaRPr>
          </a:p>
          <a:p>
            <a:pPr marL="0" indent="0">
              <a:buNone/>
            </a:pPr>
            <a:endParaRPr lang="en-US" dirty="0">
              <a:latin typeface="Franklin Gothic Heavy" panose="020B0903020102020204" pitchFamily="34" charset="0"/>
            </a:endParaRPr>
          </a:p>
        </p:txBody>
      </p:sp>
      <p:pic>
        <p:nvPicPr>
          <p:cNvPr id="4" name="Picture 3"/>
          <p:cNvPicPr>
            <a:picLocks noChangeAspect="1"/>
          </p:cNvPicPr>
          <p:nvPr/>
        </p:nvPicPr>
        <p:blipFill>
          <a:blip r:embed="rId2"/>
          <a:stretch>
            <a:fillRect/>
          </a:stretch>
        </p:blipFill>
        <p:spPr>
          <a:xfrm>
            <a:off x="6479177" y="2885895"/>
            <a:ext cx="5804263" cy="4143375"/>
          </a:xfrm>
          <a:prstGeom prst="rect">
            <a:avLst/>
          </a:prstGeom>
          <a:ln>
            <a:noFill/>
          </a:ln>
          <a:effectLst>
            <a:softEdge rad="635000"/>
          </a:effectLst>
        </p:spPr>
      </p:pic>
    </p:spTree>
    <p:extLst>
      <p:ext uri="{BB962C8B-B14F-4D97-AF65-F5344CB8AC3E}">
        <p14:creationId xmlns:p14="http://schemas.microsoft.com/office/powerpoint/2010/main" val="12382370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40269"/>
          </a:xfrm>
        </p:spPr>
        <p:txBody>
          <a:bodyPr>
            <a:normAutofit fontScale="90000"/>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55939" y="1110343"/>
            <a:ext cx="4261089" cy="5173788"/>
          </a:xfrm>
          <a:prstGeom prst="rect">
            <a:avLst/>
          </a:prstGeom>
          <a:ln>
            <a:noFill/>
          </a:ln>
          <a:effectLst>
            <a:softEdge rad="112500"/>
          </a:effectLst>
        </p:spPr>
      </p:pic>
      <p:sp>
        <p:nvSpPr>
          <p:cNvPr id="4" name="Content Placeholder 3"/>
          <p:cNvSpPr>
            <a:spLocks noGrp="1"/>
          </p:cNvSpPr>
          <p:nvPr>
            <p:ph sz="half" idx="2"/>
          </p:nvPr>
        </p:nvSpPr>
        <p:spPr>
          <a:xfrm>
            <a:off x="6172200" y="705394"/>
            <a:ext cx="5375366" cy="5878286"/>
          </a:xfrm>
        </p:spPr>
        <p:txBody>
          <a:bodyPr>
            <a:normAutofit fontScale="92500" lnSpcReduction="20000"/>
          </a:bodyPr>
          <a:lstStyle/>
          <a:p>
            <a:pPr marL="0" indent="0">
              <a:buNone/>
            </a:pPr>
            <a:endParaRPr lang="en-US" sz="3500" dirty="0" smtClean="0">
              <a:latin typeface="Franklin Gothic Heavy" panose="020B0903020102020204" pitchFamily="34" charset="0"/>
            </a:endParaRPr>
          </a:p>
          <a:p>
            <a:pPr marL="0" indent="0">
              <a:buNone/>
            </a:pPr>
            <a:r>
              <a:rPr lang="en-US" sz="3500" dirty="0" smtClean="0">
                <a:latin typeface="Franklin Gothic Heavy" panose="020B0903020102020204" pitchFamily="34" charset="0"/>
              </a:rPr>
              <a:t>What </a:t>
            </a:r>
            <a:r>
              <a:rPr lang="en-US" sz="3500" dirty="0">
                <a:latin typeface="Franklin Gothic Heavy" panose="020B0903020102020204" pitchFamily="34" charset="0"/>
              </a:rPr>
              <a:t>everybody has overlooked so far is that </a:t>
            </a:r>
            <a:r>
              <a:rPr lang="en-US" sz="3500" dirty="0" err="1">
                <a:latin typeface="Franklin Gothic Heavy" panose="020B0903020102020204" pitchFamily="34" charset="0"/>
              </a:rPr>
              <a:t>Ms</a:t>
            </a:r>
            <a:r>
              <a:rPr lang="en-US" sz="3500" dirty="0">
                <a:latin typeface="Franklin Gothic Heavy" panose="020B0903020102020204" pitchFamily="34" charset="0"/>
              </a:rPr>
              <a:t> </a:t>
            </a:r>
            <a:r>
              <a:rPr lang="en-US" sz="3500" dirty="0" err="1">
                <a:latin typeface="Franklin Gothic Heavy" panose="020B0903020102020204" pitchFamily="34" charset="0"/>
              </a:rPr>
              <a:t>Kissler</a:t>
            </a:r>
            <a:r>
              <a:rPr lang="en-US" sz="3500" dirty="0">
                <a:latin typeface="Franklin Gothic Heavy" panose="020B0903020102020204" pitchFamily="34" charset="0"/>
              </a:rPr>
              <a:t> may have frequently skipped school but when she was in class she excelled at science, her propensity for experimenting and inventing would later pay off in a rather unexpected way. The Mandel’s marriage was dissolved years later when </a:t>
            </a:r>
            <a:r>
              <a:rPr lang="en-US" sz="3500" dirty="0" err="1">
                <a:latin typeface="Franklin Gothic Heavy" panose="020B0903020102020204" pitchFamily="34" charset="0"/>
              </a:rPr>
              <a:t>Hedy</a:t>
            </a:r>
            <a:r>
              <a:rPr lang="en-US" sz="3500" dirty="0">
                <a:latin typeface="Franklin Gothic Heavy" panose="020B0903020102020204" pitchFamily="34" charset="0"/>
              </a:rPr>
              <a:t> obtained a divorce in Nevada.</a:t>
            </a:r>
          </a:p>
          <a:p>
            <a:pPr marL="0" indent="0">
              <a:buNone/>
            </a:pPr>
            <a:endParaRPr lang="en-US" dirty="0"/>
          </a:p>
        </p:txBody>
      </p:sp>
    </p:spTree>
    <p:extLst>
      <p:ext uri="{BB962C8B-B14F-4D97-AF65-F5344CB8AC3E}">
        <p14:creationId xmlns:p14="http://schemas.microsoft.com/office/powerpoint/2010/main" val="12523625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2875"/>
          </a:xfrm>
        </p:spPr>
        <p:txBody>
          <a:bodyPr>
            <a:normAutofit fontScale="90000"/>
          </a:bodyPr>
          <a:lstStyle/>
          <a:p>
            <a:endParaRPr lang="en-US"/>
          </a:p>
        </p:txBody>
      </p:sp>
      <p:sp>
        <p:nvSpPr>
          <p:cNvPr id="3" name="Content Placeholder 2"/>
          <p:cNvSpPr>
            <a:spLocks noGrp="1"/>
          </p:cNvSpPr>
          <p:nvPr>
            <p:ph sz="half" idx="1"/>
          </p:nvPr>
        </p:nvSpPr>
        <p:spPr>
          <a:xfrm>
            <a:off x="838200" y="635000"/>
            <a:ext cx="6375400" cy="6045200"/>
          </a:xfrm>
        </p:spPr>
        <p:txBody>
          <a:bodyPr>
            <a:normAutofit fontScale="92500" lnSpcReduction="20000"/>
          </a:bodyPr>
          <a:lstStyle/>
          <a:p>
            <a:pPr marL="0" indent="0">
              <a:buNone/>
            </a:pPr>
            <a:r>
              <a:rPr lang="en-US" dirty="0">
                <a:latin typeface="Franklin Gothic Heavy" panose="020B0903020102020204" pitchFamily="34" charset="0"/>
              </a:rPr>
              <a:t>A</a:t>
            </a:r>
            <a:r>
              <a:rPr lang="en-US" dirty="0" smtClean="0">
                <a:latin typeface="Franklin Gothic Heavy" panose="020B0903020102020204" pitchFamily="34" charset="0"/>
              </a:rPr>
              <a:t>fter </a:t>
            </a:r>
            <a:r>
              <a:rPr lang="en-US" dirty="0">
                <a:latin typeface="Franklin Gothic Heavy" panose="020B0903020102020204" pitchFamily="34" charset="0"/>
              </a:rPr>
              <a:t>signing a contract with Meyer’s film studio this would be the point where she would adopt her stage name and leave her old Austrian name behind. </a:t>
            </a:r>
            <a:r>
              <a:rPr lang="en-US" dirty="0" err="1" smtClean="0">
                <a:latin typeface="Franklin Gothic Heavy" panose="020B0903020102020204" pitchFamily="34" charset="0"/>
              </a:rPr>
              <a:t>Hedy</a:t>
            </a:r>
            <a:r>
              <a:rPr lang="en-US" dirty="0" smtClean="0">
                <a:latin typeface="Franklin Gothic Heavy" panose="020B0903020102020204" pitchFamily="34" charset="0"/>
              </a:rPr>
              <a:t> </a:t>
            </a:r>
            <a:r>
              <a:rPr lang="en-US" dirty="0" err="1" smtClean="0">
                <a:latin typeface="Franklin Gothic Heavy" panose="020B0903020102020204" pitchFamily="34" charset="0"/>
              </a:rPr>
              <a:t>Lamarr</a:t>
            </a:r>
            <a:r>
              <a:rPr lang="en-US" dirty="0" smtClean="0">
                <a:latin typeface="Franklin Gothic Heavy" panose="020B0903020102020204" pitchFamily="34" charset="0"/>
              </a:rPr>
              <a:t> </a:t>
            </a:r>
            <a:r>
              <a:rPr lang="en-US" dirty="0">
                <a:latin typeface="Franklin Gothic Heavy" panose="020B0903020102020204" pitchFamily="34" charset="0"/>
              </a:rPr>
              <a:t>was often referred as the beautiful and exotic lady in town and her name also started getting associated with some of the most famous men of her time as well. </a:t>
            </a:r>
            <a:r>
              <a:rPr lang="en-US" dirty="0" smtClean="0">
                <a:latin typeface="Franklin Gothic Heavy" panose="020B0903020102020204" pitchFamily="34" charset="0"/>
              </a:rPr>
              <a:t>One </a:t>
            </a:r>
            <a:r>
              <a:rPr lang="en-US" dirty="0">
                <a:latin typeface="Franklin Gothic Heavy" panose="020B0903020102020204" pitchFamily="34" charset="0"/>
              </a:rPr>
              <a:t>of these </a:t>
            </a:r>
            <a:r>
              <a:rPr lang="en-US" dirty="0" smtClean="0">
                <a:latin typeface="Franklin Gothic Heavy" panose="020B0903020102020204" pitchFamily="34" charset="0"/>
              </a:rPr>
              <a:t>eligible </a:t>
            </a:r>
            <a:r>
              <a:rPr lang="en-US" dirty="0">
                <a:latin typeface="Franklin Gothic Heavy" panose="020B0903020102020204" pitchFamily="34" charset="0"/>
              </a:rPr>
              <a:t>bachelors was the wealthy business tycoon and pilot Howard Hughes. Hughes and </a:t>
            </a:r>
            <a:r>
              <a:rPr lang="en-US" dirty="0" err="1" smtClean="0">
                <a:latin typeface="Franklin Gothic Heavy" panose="020B0903020102020204" pitchFamily="34" charset="0"/>
              </a:rPr>
              <a:t>Lamarr</a:t>
            </a:r>
            <a:r>
              <a:rPr lang="en-US" dirty="0" smtClean="0">
                <a:latin typeface="Franklin Gothic Heavy" panose="020B0903020102020204" pitchFamily="34" charset="0"/>
              </a:rPr>
              <a:t> dated</a:t>
            </a:r>
            <a:r>
              <a:rPr lang="en-US" dirty="0">
                <a:latin typeface="Franklin Gothic Heavy" panose="020B0903020102020204" pitchFamily="34" charset="0"/>
              </a:rPr>
              <a:t>, but instead of being attracted merely to his wealth and prestige, </a:t>
            </a:r>
            <a:r>
              <a:rPr lang="en-US" dirty="0" err="1">
                <a:latin typeface="Franklin Gothic Heavy" panose="020B0903020102020204" pitchFamily="34" charset="0"/>
              </a:rPr>
              <a:t>Hedy</a:t>
            </a:r>
            <a:r>
              <a:rPr lang="en-US" dirty="0">
                <a:latin typeface="Franklin Gothic Heavy" panose="020B0903020102020204" pitchFamily="34" charset="0"/>
              </a:rPr>
              <a:t> was more interested in his desire of innovation. </a:t>
            </a:r>
            <a:r>
              <a:rPr lang="en-US" dirty="0" smtClean="0">
                <a:latin typeface="Franklin Gothic Heavy" panose="020B0903020102020204" pitchFamily="34" charset="0"/>
              </a:rPr>
              <a:t>Her </a:t>
            </a:r>
            <a:r>
              <a:rPr lang="en-US" dirty="0">
                <a:latin typeface="Franklin Gothic Heavy" panose="020B0903020102020204" pitchFamily="34" charset="0"/>
              </a:rPr>
              <a:t>interest in the science, which her father helped cultivate, had been repressed by her H</a:t>
            </a:r>
            <a:r>
              <a:rPr lang="en-US" dirty="0" smtClean="0">
                <a:latin typeface="Franklin Gothic Heavy" panose="020B0903020102020204" pitchFamily="34" charset="0"/>
              </a:rPr>
              <a:t>ollywood </a:t>
            </a:r>
            <a:r>
              <a:rPr lang="en-US" dirty="0">
                <a:latin typeface="Franklin Gothic Heavy" panose="020B0903020102020204" pitchFamily="34" charset="0"/>
              </a:rPr>
              <a:t>career, but Hughes helped reignite the flame within her mind. </a:t>
            </a:r>
          </a:p>
        </p:txBody>
      </p:sp>
      <p:pic>
        <p:nvPicPr>
          <p:cNvPr id="3074" name="Picture 2" descr="Howard Hughes | Biography &amp; Facts | Britannica"/>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302500" y="838242"/>
            <a:ext cx="4051300" cy="52958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955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92D050"/>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637</TotalTime>
  <Words>1480</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Brush Script Std</vt:lpstr>
      <vt:lpstr>Calibri</vt:lpstr>
      <vt:lpstr>Calibri Light</vt:lpstr>
      <vt:lpstr>Franklin Gothic Heavy</vt:lpstr>
      <vt:lpstr>Office Theme</vt:lpstr>
      <vt:lpstr>Hedy Lamarr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January 19, 2000, Hedy Lamarr died in Casselberry, Florida, due to a heart disease at the age of 85. And that’s the story of ‘the mother of the Wi-Fi’.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Hedy Lammar</dc:title>
  <dc:creator>Thea</dc:creator>
  <cp:lastModifiedBy>Thea</cp:lastModifiedBy>
  <cp:revision>20</cp:revision>
  <dcterms:created xsi:type="dcterms:W3CDTF">2023-04-30T13:23:16Z</dcterms:created>
  <dcterms:modified xsi:type="dcterms:W3CDTF">2023-05-17T23:37:01Z</dcterms:modified>
</cp:coreProperties>
</file>